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F03DDC-9882-492E-B454-813A2713C6A7}" v="363" dt="2020-11-05T17:27:12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B952AC-C242-4098-A8B8-5C695D0D23A5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271DF18-6E58-4686-9330-285D517E01B2}">
      <dgm:prSet/>
      <dgm:spPr/>
      <dgm:t>
        <a:bodyPr/>
        <a:lstStyle/>
        <a:p>
          <a:r>
            <a:rPr lang="ru-RU"/>
            <a:t>Задачи урока:</a:t>
          </a:r>
          <a:endParaRPr lang="en-US"/>
        </a:p>
      </dgm:t>
    </dgm:pt>
    <dgm:pt modelId="{DA75F1D1-5C5E-4441-A701-72B81E0D2FA0}" type="parTrans" cxnId="{8C0662CC-D1F2-488F-8708-AC45AE0C1EAB}">
      <dgm:prSet/>
      <dgm:spPr/>
      <dgm:t>
        <a:bodyPr/>
        <a:lstStyle/>
        <a:p>
          <a:endParaRPr lang="en-US"/>
        </a:p>
      </dgm:t>
    </dgm:pt>
    <dgm:pt modelId="{8AB55C44-5CA7-414F-AFEB-D7D4735582A8}" type="sibTrans" cxnId="{8C0662CC-D1F2-488F-8708-AC45AE0C1EAB}">
      <dgm:prSet/>
      <dgm:spPr/>
      <dgm:t>
        <a:bodyPr/>
        <a:lstStyle/>
        <a:p>
          <a:endParaRPr lang="en-US"/>
        </a:p>
      </dgm:t>
    </dgm:pt>
    <dgm:pt modelId="{8F502504-8567-4F35-A669-E0C376FFBE6E}">
      <dgm:prSet/>
      <dgm:spPr/>
      <dgm:t>
        <a:bodyPr/>
        <a:lstStyle/>
        <a:p>
          <a:r>
            <a:rPr lang="ru-RU"/>
            <a:t>1) воспитательные - создать условия для привития уважения к своему речевому партнеру;</a:t>
          </a:r>
          <a:endParaRPr lang="en-US"/>
        </a:p>
      </dgm:t>
    </dgm:pt>
    <dgm:pt modelId="{73AA474B-32A9-4E96-B34C-A123C9EB18A8}" type="parTrans" cxnId="{3121BE99-AC7B-4D37-9997-6DD5EF31F90B}">
      <dgm:prSet/>
      <dgm:spPr/>
      <dgm:t>
        <a:bodyPr/>
        <a:lstStyle/>
        <a:p>
          <a:endParaRPr lang="en-US"/>
        </a:p>
      </dgm:t>
    </dgm:pt>
    <dgm:pt modelId="{5A5A87C6-C429-423F-B9B9-D2DBC3D3DFBF}" type="sibTrans" cxnId="{3121BE99-AC7B-4D37-9997-6DD5EF31F90B}">
      <dgm:prSet/>
      <dgm:spPr/>
      <dgm:t>
        <a:bodyPr/>
        <a:lstStyle/>
        <a:p>
          <a:endParaRPr lang="en-US"/>
        </a:p>
      </dgm:t>
    </dgm:pt>
    <dgm:pt modelId="{9FC668DA-0CD3-458B-B1F8-A5C15F5951F7}">
      <dgm:prSet/>
      <dgm:spPr/>
      <dgm:t>
        <a:bodyPr/>
        <a:lstStyle/>
        <a:p>
          <a:r>
            <a:rPr lang="ru-RU"/>
            <a:t>2) развивающие - развивать внимание, память, воображение, а также способность к языковой догадке, сопоставлению, наблюдению, различению;</a:t>
          </a:r>
          <a:endParaRPr lang="en-US"/>
        </a:p>
      </dgm:t>
    </dgm:pt>
    <dgm:pt modelId="{F9B8FC5F-4881-4E85-BE44-8A023BED0628}" type="parTrans" cxnId="{648DA155-6B73-433B-A36A-F53B1E1A722C}">
      <dgm:prSet/>
      <dgm:spPr/>
      <dgm:t>
        <a:bodyPr/>
        <a:lstStyle/>
        <a:p>
          <a:endParaRPr lang="en-US"/>
        </a:p>
      </dgm:t>
    </dgm:pt>
    <dgm:pt modelId="{55722C7C-9BEC-43E4-9198-3247036E1106}" type="sibTrans" cxnId="{648DA155-6B73-433B-A36A-F53B1E1A722C}">
      <dgm:prSet/>
      <dgm:spPr/>
      <dgm:t>
        <a:bodyPr/>
        <a:lstStyle/>
        <a:p>
          <a:endParaRPr lang="en-US"/>
        </a:p>
      </dgm:t>
    </dgm:pt>
    <dgm:pt modelId="{FB25B9C8-736C-49E6-8ECF-8BF453EEE9DE}">
      <dgm:prSet/>
      <dgm:spPr/>
      <dgm:t>
        <a:bodyPr/>
        <a:lstStyle/>
        <a:p>
          <a:r>
            <a:rPr lang="ru-RU"/>
            <a:t>3) образовательные- способствовать расширению кругозора учащихся;</a:t>
          </a:r>
          <a:endParaRPr lang="en-US"/>
        </a:p>
      </dgm:t>
    </dgm:pt>
    <dgm:pt modelId="{1C714AF4-B75A-42E3-9E94-0E2D3486ED85}" type="parTrans" cxnId="{2D8B0482-A445-41B9-96BA-DB23DF7CA9F5}">
      <dgm:prSet/>
      <dgm:spPr/>
      <dgm:t>
        <a:bodyPr/>
        <a:lstStyle/>
        <a:p>
          <a:endParaRPr lang="en-US"/>
        </a:p>
      </dgm:t>
    </dgm:pt>
    <dgm:pt modelId="{FB46C7DC-40E8-41FD-AC6E-96AB11D0C2A2}" type="sibTrans" cxnId="{2D8B0482-A445-41B9-96BA-DB23DF7CA9F5}">
      <dgm:prSet/>
      <dgm:spPr/>
      <dgm:t>
        <a:bodyPr/>
        <a:lstStyle/>
        <a:p>
          <a:endParaRPr lang="en-US"/>
        </a:p>
      </dgm:t>
    </dgm:pt>
    <dgm:pt modelId="{3C9012A8-14D8-4A9F-B0B8-9729AD539F79}">
      <dgm:prSet/>
      <dgm:spPr/>
      <dgm:t>
        <a:bodyPr/>
        <a:lstStyle/>
        <a:p>
          <a:r>
            <a:rPr lang="ru-RU"/>
            <a:t>4) практические - ознакомить учащихся с настоящим длительным временем и первично тренировать в его употреблении, учить отвечать на вопросы по тексту.</a:t>
          </a:r>
          <a:endParaRPr lang="en-US"/>
        </a:p>
      </dgm:t>
    </dgm:pt>
    <dgm:pt modelId="{EBC3B9CE-B9B2-4B37-88D8-959EF02B75D8}" type="parTrans" cxnId="{E71AC4C2-CDA2-401D-AFFA-E6E93C02A3AC}">
      <dgm:prSet/>
      <dgm:spPr/>
      <dgm:t>
        <a:bodyPr/>
        <a:lstStyle/>
        <a:p>
          <a:endParaRPr lang="en-US"/>
        </a:p>
      </dgm:t>
    </dgm:pt>
    <dgm:pt modelId="{12E79055-C462-4FB7-BDBA-5507D0267A77}" type="sibTrans" cxnId="{E71AC4C2-CDA2-401D-AFFA-E6E93C02A3AC}">
      <dgm:prSet/>
      <dgm:spPr/>
      <dgm:t>
        <a:bodyPr/>
        <a:lstStyle/>
        <a:p>
          <a:endParaRPr lang="en-US"/>
        </a:p>
      </dgm:t>
    </dgm:pt>
    <dgm:pt modelId="{BD933973-9C0F-4546-BA95-9673395CB021}" type="pres">
      <dgm:prSet presAssocID="{67B952AC-C242-4098-A8B8-5C695D0D23A5}" presName="vert0" presStyleCnt="0">
        <dgm:presLayoutVars>
          <dgm:dir/>
          <dgm:animOne val="branch"/>
          <dgm:animLvl val="lvl"/>
        </dgm:presLayoutVars>
      </dgm:prSet>
      <dgm:spPr/>
    </dgm:pt>
    <dgm:pt modelId="{8231E2C1-5C9A-43A3-BC2A-4BFAE1B0F16E}" type="pres">
      <dgm:prSet presAssocID="{4271DF18-6E58-4686-9330-285D517E01B2}" presName="thickLine" presStyleLbl="alignNode1" presStyleIdx="0" presStyleCnt="5"/>
      <dgm:spPr/>
    </dgm:pt>
    <dgm:pt modelId="{7BF9094C-08F6-4A13-AEB1-597E86726BE9}" type="pres">
      <dgm:prSet presAssocID="{4271DF18-6E58-4686-9330-285D517E01B2}" presName="horz1" presStyleCnt="0"/>
      <dgm:spPr/>
    </dgm:pt>
    <dgm:pt modelId="{E3377A88-037F-4844-951C-AF0B708AEC2B}" type="pres">
      <dgm:prSet presAssocID="{4271DF18-6E58-4686-9330-285D517E01B2}" presName="tx1" presStyleLbl="revTx" presStyleIdx="0" presStyleCnt="5"/>
      <dgm:spPr/>
    </dgm:pt>
    <dgm:pt modelId="{1C813F8B-CC5A-43E3-AF2C-9E46E1300DC4}" type="pres">
      <dgm:prSet presAssocID="{4271DF18-6E58-4686-9330-285D517E01B2}" presName="vert1" presStyleCnt="0"/>
      <dgm:spPr/>
    </dgm:pt>
    <dgm:pt modelId="{D1E90843-9E15-48BB-8860-9E4FEDBB6B55}" type="pres">
      <dgm:prSet presAssocID="{8F502504-8567-4F35-A669-E0C376FFBE6E}" presName="thickLine" presStyleLbl="alignNode1" presStyleIdx="1" presStyleCnt="5"/>
      <dgm:spPr/>
    </dgm:pt>
    <dgm:pt modelId="{807CFE3D-0831-4C6C-ABC5-F241F2B04C30}" type="pres">
      <dgm:prSet presAssocID="{8F502504-8567-4F35-A669-E0C376FFBE6E}" presName="horz1" presStyleCnt="0"/>
      <dgm:spPr/>
    </dgm:pt>
    <dgm:pt modelId="{36FF4ECD-5009-4B61-9ECB-BEA1972EC5D5}" type="pres">
      <dgm:prSet presAssocID="{8F502504-8567-4F35-A669-E0C376FFBE6E}" presName="tx1" presStyleLbl="revTx" presStyleIdx="1" presStyleCnt="5"/>
      <dgm:spPr/>
    </dgm:pt>
    <dgm:pt modelId="{A8095369-4D32-4B18-BE09-07ABEEC94A36}" type="pres">
      <dgm:prSet presAssocID="{8F502504-8567-4F35-A669-E0C376FFBE6E}" presName="vert1" presStyleCnt="0"/>
      <dgm:spPr/>
    </dgm:pt>
    <dgm:pt modelId="{0C3C93EF-72E0-4072-AB1C-6ED650DE4F0A}" type="pres">
      <dgm:prSet presAssocID="{9FC668DA-0CD3-458B-B1F8-A5C15F5951F7}" presName="thickLine" presStyleLbl="alignNode1" presStyleIdx="2" presStyleCnt="5"/>
      <dgm:spPr/>
    </dgm:pt>
    <dgm:pt modelId="{E9516147-51B5-4A22-BDA3-86A0CC0D6DB8}" type="pres">
      <dgm:prSet presAssocID="{9FC668DA-0CD3-458B-B1F8-A5C15F5951F7}" presName="horz1" presStyleCnt="0"/>
      <dgm:spPr/>
    </dgm:pt>
    <dgm:pt modelId="{406CB2CF-303A-415D-AEE2-B2367CFF322E}" type="pres">
      <dgm:prSet presAssocID="{9FC668DA-0CD3-458B-B1F8-A5C15F5951F7}" presName="tx1" presStyleLbl="revTx" presStyleIdx="2" presStyleCnt="5"/>
      <dgm:spPr/>
    </dgm:pt>
    <dgm:pt modelId="{955A8211-C35A-4CA8-92DA-E99C019BBEBF}" type="pres">
      <dgm:prSet presAssocID="{9FC668DA-0CD3-458B-B1F8-A5C15F5951F7}" presName="vert1" presStyleCnt="0"/>
      <dgm:spPr/>
    </dgm:pt>
    <dgm:pt modelId="{2993FD53-E868-48A1-9E47-9D9BA4A8F8E7}" type="pres">
      <dgm:prSet presAssocID="{FB25B9C8-736C-49E6-8ECF-8BF453EEE9DE}" presName="thickLine" presStyleLbl="alignNode1" presStyleIdx="3" presStyleCnt="5"/>
      <dgm:spPr/>
    </dgm:pt>
    <dgm:pt modelId="{5B8F7E5E-8461-41AF-BE7C-694F77A6CAF0}" type="pres">
      <dgm:prSet presAssocID="{FB25B9C8-736C-49E6-8ECF-8BF453EEE9DE}" presName="horz1" presStyleCnt="0"/>
      <dgm:spPr/>
    </dgm:pt>
    <dgm:pt modelId="{432A73C9-9CB1-4338-B6B5-CA546A8E3A52}" type="pres">
      <dgm:prSet presAssocID="{FB25B9C8-736C-49E6-8ECF-8BF453EEE9DE}" presName="tx1" presStyleLbl="revTx" presStyleIdx="3" presStyleCnt="5"/>
      <dgm:spPr/>
    </dgm:pt>
    <dgm:pt modelId="{B743B8A1-2C3D-497E-91A0-E7BB484A6B3E}" type="pres">
      <dgm:prSet presAssocID="{FB25B9C8-736C-49E6-8ECF-8BF453EEE9DE}" presName="vert1" presStyleCnt="0"/>
      <dgm:spPr/>
    </dgm:pt>
    <dgm:pt modelId="{43DB7544-DD41-4E5E-8C01-7635CEF80834}" type="pres">
      <dgm:prSet presAssocID="{3C9012A8-14D8-4A9F-B0B8-9729AD539F79}" presName="thickLine" presStyleLbl="alignNode1" presStyleIdx="4" presStyleCnt="5"/>
      <dgm:spPr/>
    </dgm:pt>
    <dgm:pt modelId="{F14B1001-E896-4CB7-9F98-4B2D43C6B989}" type="pres">
      <dgm:prSet presAssocID="{3C9012A8-14D8-4A9F-B0B8-9729AD539F79}" presName="horz1" presStyleCnt="0"/>
      <dgm:spPr/>
    </dgm:pt>
    <dgm:pt modelId="{F13B3292-FA99-416F-B8CA-C545012629D6}" type="pres">
      <dgm:prSet presAssocID="{3C9012A8-14D8-4A9F-B0B8-9729AD539F79}" presName="tx1" presStyleLbl="revTx" presStyleIdx="4" presStyleCnt="5"/>
      <dgm:spPr/>
    </dgm:pt>
    <dgm:pt modelId="{3AAFAB77-FC2B-4BBA-936E-0745C19AE44F}" type="pres">
      <dgm:prSet presAssocID="{3C9012A8-14D8-4A9F-B0B8-9729AD539F79}" presName="vert1" presStyleCnt="0"/>
      <dgm:spPr/>
    </dgm:pt>
  </dgm:ptLst>
  <dgm:cxnLst>
    <dgm:cxn modelId="{34AAF800-E868-476D-969D-F8CD9541A955}" type="presOf" srcId="{FB25B9C8-736C-49E6-8ECF-8BF453EEE9DE}" destId="{432A73C9-9CB1-4338-B6B5-CA546A8E3A52}" srcOrd="0" destOrd="0" presId="urn:microsoft.com/office/officeart/2008/layout/LinedList"/>
    <dgm:cxn modelId="{CBA0DE07-F522-4E2D-ABB9-88760234BC63}" type="presOf" srcId="{8F502504-8567-4F35-A669-E0C376FFBE6E}" destId="{36FF4ECD-5009-4B61-9ECB-BEA1972EC5D5}" srcOrd="0" destOrd="0" presId="urn:microsoft.com/office/officeart/2008/layout/LinedList"/>
    <dgm:cxn modelId="{09AA6A32-CF6F-4018-9313-0492FCA99B4D}" type="presOf" srcId="{4271DF18-6E58-4686-9330-285D517E01B2}" destId="{E3377A88-037F-4844-951C-AF0B708AEC2B}" srcOrd="0" destOrd="0" presId="urn:microsoft.com/office/officeart/2008/layout/LinedList"/>
    <dgm:cxn modelId="{9926B644-8F48-40A4-8D5E-0F4D657B0CCD}" type="presOf" srcId="{67B952AC-C242-4098-A8B8-5C695D0D23A5}" destId="{BD933973-9C0F-4546-BA95-9673395CB021}" srcOrd="0" destOrd="0" presId="urn:microsoft.com/office/officeart/2008/layout/LinedList"/>
    <dgm:cxn modelId="{648DA155-6B73-433B-A36A-F53B1E1A722C}" srcId="{67B952AC-C242-4098-A8B8-5C695D0D23A5}" destId="{9FC668DA-0CD3-458B-B1F8-A5C15F5951F7}" srcOrd="2" destOrd="0" parTransId="{F9B8FC5F-4881-4E85-BE44-8A023BED0628}" sibTransId="{55722C7C-9BEC-43E4-9198-3247036E1106}"/>
    <dgm:cxn modelId="{2D8B0482-A445-41B9-96BA-DB23DF7CA9F5}" srcId="{67B952AC-C242-4098-A8B8-5C695D0D23A5}" destId="{FB25B9C8-736C-49E6-8ECF-8BF453EEE9DE}" srcOrd="3" destOrd="0" parTransId="{1C714AF4-B75A-42E3-9E94-0E2D3486ED85}" sibTransId="{FB46C7DC-40E8-41FD-AC6E-96AB11D0C2A2}"/>
    <dgm:cxn modelId="{3121BE99-AC7B-4D37-9997-6DD5EF31F90B}" srcId="{67B952AC-C242-4098-A8B8-5C695D0D23A5}" destId="{8F502504-8567-4F35-A669-E0C376FFBE6E}" srcOrd="1" destOrd="0" parTransId="{73AA474B-32A9-4E96-B34C-A123C9EB18A8}" sibTransId="{5A5A87C6-C429-423F-B9B9-D2DBC3D3DFBF}"/>
    <dgm:cxn modelId="{A5BB6AC1-14B3-4C27-8935-050E7F664664}" type="presOf" srcId="{9FC668DA-0CD3-458B-B1F8-A5C15F5951F7}" destId="{406CB2CF-303A-415D-AEE2-B2367CFF322E}" srcOrd="0" destOrd="0" presId="urn:microsoft.com/office/officeart/2008/layout/LinedList"/>
    <dgm:cxn modelId="{E71AC4C2-CDA2-401D-AFFA-E6E93C02A3AC}" srcId="{67B952AC-C242-4098-A8B8-5C695D0D23A5}" destId="{3C9012A8-14D8-4A9F-B0B8-9729AD539F79}" srcOrd="4" destOrd="0" parTransId="{EBC3B9CE-B9B2-4B37-88D8-959EF02B75D8}" sibTransId="{12E79055-C462-4FB7-BDBA-5507D0267A77}"/>
    <dgm:cxn modelId="{8C0662CC-D1F2-488F-8708-AC45AE0C1EAB}" srcId="{67B952AC-C242-4098-A8B8-5C695D0D23A5}" destId="{4271DF18-6E58-4686-9330-285D517E01B2}" srcOrd="0" destOrd="0" parTransId="{DA75F1D1-5C5E-4441-A701-72B81E0D2FA0}" sibTransId="{8AB55C44-5CA7-414F-AFEB-D7D4735582A8}"/>
    <dgm:cxn modelId="{391479E0-4CF7-45E4-B066-06F9BE72889C}" type="presOf" srcId="{3C9012A8-14D8-4A9F-B0B8-9729AD539F79}" destId="{F13B3292-FA99-416F-B8CA-C545012629D6}" srcOrd="0" destOrd="0" presId="urn:microsoft.com/office/officeart/2008/layout/LinedList"/>
    <dgm:cxn modelId="{CCD7E990-3E59-4CB5-99DC-AF7B48DA4E3C}" type="presParOf" srcId="{BD933973-9C0F-4546-BA95-9673395CB021}" destId="{8231E2C1-5C9A-43A3-BC2A-4BFAE1B0F16E}" srcOrd="0" destOrd="0" presId="urn:microsoft.com/office/officeart/2008/layout/LinedList"/>
    <dgm:cxn modelId="{C1516B89-E622-47BC-9868-4F889831AC28}" type="presParOf" srcId="{BD933973-9C0F-4546-BA95-9673395CB021}" destId="{7BF9094C-08F6-4A13-AEB1-597E86726BE9}" srcOrd="1" destOrd="0" presId="urn:microsoft.com/office/officeart/2008/layout/LinedList"/>
    <dgm:cxn modelId="{E238C30D-8731-43EE-A4B6-6C32106BF68C}" type="presParOf" srcId="{7BF9094C-08F6-4A13-AEB1-597E86726BE9}" destId="{E3377A88-037F-4844-951C-AF0B708AEC2B}" srcOrd="0" destOrd="0" presId="urn:microsoft.com/office/officeart/2008/layout/LinedList"/>
    <dgm:cxn modelId="{EA05B515-5D9C-4DBA-9C94-1603FA8C7243}" type="presParOf" srcId="{7BF9094C-08F6-4A13-AEB1-597E86726BE9}" destId="{1C813F8B-CC5A-43E3-AF2C-9E46E1300DC4}" srcOrd="1" destOrd="0" presId="urn:microsoft.com/office/officeart/2008/layout/LinedList"/>
    <dgm:cxn modelId="{D3705CCB-328A-4EF9-8FDF-25DEC16DA153}" type="presParOf" srcId="{BD933973-9C0F-4546-BA95-9673395CB021}" destId="{D1E90843-9E15-48BB-8860-9E4FEDBB6B55}" srcOrd="2" destOrd="0" presId="urn:microsoft.com/office/officeart/2008/layout/LinedList"/>
    <dgm:cxn modelId="{1ACBE942-94AE-498E-9772-70D3605089A3}" type="presParOf" srcId="{BD933973-9C0F-4546-BA95-9673395CB021}" destId="{807CFE3D-0831-4C6C-ABC5-F241F2B04C30}" srcOrd="3" destOrd="0" presId="urn:microsoft.com/office/officeart/2008/layout/LinedList"/>
    <dgm:cxn modelId="{0A58EE3D-911E-40FE-8F9E-CB73BD568D67}" type="presParOf" srcId="{807CFE3D-0831-4C6C-ABC5-F241F2B04C30}" destId="{36FF4ECD-5009-4B61-9ECB-BEA1972EC5D5}" srcOrd="0" destOrd="0" presId="urn:microsoft.com/office/officeart/2008/layout/LinedList"/>
    <dgm:cxn modelId="{D435311A-37FF-487C-B20D-94FD855B4D18}" type="presParOf" srcId="{807CFE3D-0831-4C6C-ABC5-F241F2B04C30}" destId="{A8095369-4D32-4B18-BE09-07ABEEC94A36}" srcOrd="1" destOrd="0" presId="urn:microsoft.com/office/officeart/2008/layout/LinedList"/>
    <dgm:cxn modelId="{A5D39C83-F044-4786-8A44-9FBC40695A31}" type="presParOf" srcId="{BD933973-9C0F-4546-BA95-9673395CB021}" destId="{0C3C93EF-72E0-4072-AB1C-6ED650DE4F0A}" srcOrd="4" destOrd="0" presId="urn:microsoft.com/office/officeart/2008/layout/LinedList"/>
    <dgm:cxn modelId="{0A572C18-BD0B-4132-9DF7-6262612A037D}" type="presParOf" srcId="{BD933973-9C0F-4546-BA95-9673395CB021}" destId="{E9516147-51B5-4A22-BDA3-86A0CC0D6DB8}" srcOrd="5" destOrd="0" presId="urn:microsoft.com/office/officeart/2008/layout/LinedList"/>
    <dgm:cxn modelId="{EE180939-5038-48DD-A169-D7FA62881DBE}" type="presParOf" srcId="{E9516147-51B5-4A22-BDA3-86A0CC0D6DB8}" destId="{406CB2CF-303A-415D-AEE2-B2367CFF322E}" srcOrd="0" destOrd="0" presId="urn:microsoft.com/office/officeart/2008/layout/LinedList"/>
    <dgm:cxn modelId="{18192D96-4792-4E49-BF09-7DC7466B2B51}" type="presParOf" srcId="{E9516147-51B5-4A22-BDA3-86A0CC0D6DB8}" destId="{955A8211-C35A-4CA8-92DA-E99C019BBEBF}" srcOrd="1" destOrd="0" presId="urn:microsoft.com/office/officeart/2008/layout/LinedList"/>
    <dgm:cxn modelId="{1D02E16B-A306-41B5-B088-FBA65C74B995}" type="presParOf" srcId="{BD933973-9C0F-4546-BA95-9673395CB021}" destId="{2993FD53-E868-48A1-9E47-9D9BA4A8F8E7}" srcOrd="6" destOrd="0" presId="urn:microsoft.com/office/officeart/2008/layout/LinedList"/>
    <dgm:cxn modelId="{8680407C-17BB-4E9D-835A-91F222B94E8D}" type="presParOf" srcId="{BD933973-9C0F-4546-BA95-9673395CB021}" destId="{5B8F7E5E-8461-41AF-BE7C-694F77A6CAF0}" srcOrd="7" destOrd="0" presId="urn:microsoft.com/office/officeart/2008/layout/LinedList"/>
    <dgm:cxn modelId="{5811479D-3672-4C12-BE39-ACF3F0697DAD}" type="presParOf" srcId="{5B8F7E5E-8461-41AF-BE7C-694F77A6CAF0}" destId="{432A73C9-9CB1-4338-B6B5-CA546A8E3A52}" srcOrd="0" destOrd="0" presId="urn:microsoft.com/office/officeart/2008/layout/LinedList"/>
    <dgm:cxn modelId="{ABD5527C-4DAD-4384-BAAC-90B58585908A}" type="presParOf" srcId="{5B8F7E5E-8461-41AF-BE7C-694F77A6CAF0}" destId="{B743B8A1-2C3D-497E-91A0-E7BB484A6B3E}" srcOrd="1" destOrd="0" presId="urn:microsoft.com/office/officeart/2008/layout/LinedList"/>
    <dgm:cxn modelId="{ECC1208D-E7B9-45A7-8B5B-FDF996097B2B}" type="presParOf" srcId="{BD933973-9C0F-4546-BA95-9673395CB021}" destId="{43DB7544-DD41-4E5E-8C01-7635CEF80834}" srcOrd="8" destOrd="0" presId="urn:microsoft.com/office/officeart/2008/layout/LinedList"/>
    <dgm:cxn modelId="{6083FBF9-84F8-4FD4-9EF8-748727179614}" type="presParOf" srcId="{BD933973-9C0F-4546-BA95-9673395CB021}" destId="{F14B1001-E896-4CB7-9F98-4B2D43C6B989}" srcOrd="9" destOrd="0" presId="urn:microsoft.com/office/officeart/2008/layout/LinedList"/>
    <dgm:cxn modelId="{809241CC-BBE6-4C98-AA9F-D73F61C7731D}" type="presParOf" srcId="{F14B1001-E896-4CB7-9F98-4B2D43C6B989}" destId="{F13B3292-FA99-416F-B8CA-C545012629D6}" srcOrd="0" destOrd="0" presId="urn:microsoft.com/office/officeart/2008/layout/LinedList"/>
    <dgm:cxn modelId="{0412FD74-D32B-4269-9B0E-96FF17355D8E}" type="presParOf" srcId="{F14B1001-E896-4CB7-9F98-4B2D43C6B989}" destId="{3AAFAB77-FC2B-4BBA-936E-0745C19AE44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31E2C1-5C9A-43A3-BC2A-4BFAE1B0F16E}">
      <dsp:nvSpPr>
        <dsp:cNvPr id="0" name=""/>
        <dsp:cNvSpPr/>
      </dsp:nvSpPr>
      <dsp:spPr>
        <a:xfrm>
          <a:off x="0" y="623"/>
          <a:ext cx="64928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377A88-037F-4844-951C-AF0B708AEC2B}">
      <dsp:nvSpPr>
        <dsp:cNvPr id="0" name=""/>
        <dsp:cNvSpPr/>
      </dsp:nvSpPr>
      <dsp:spPr>
        <a:xfrm>
          <a:off x="0" y="623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Задачи урока:</a:t>
          </a:r>
          <a:endParaRPr lang="en-US" sz="1800" kern="1200"/>
        </a:p>
      </dsp:txBody>
      <dsp:txXfrm>
        <a:off x="0" y="623"/>
        <a:ext cx="6492875" cy="1020830"/>
      </dsp:txXfrm>
    </dsp:sp>
    <dsp:sp modelId="{D1E90843-9E15-48BB-8860-9E4FEDBB6B55}">
      <dsp:nvSpPr>
        <dsp:cNvPr id="0" name=""/>
        <dsp:cNvSpPr/>
      </dsp:nvSpPr>
      <dsp:spPr>
        <a:xfrm>
          <a:off x="0" y="1021453"/>
          <a:ext cx="64928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FF4ECD-5009-4B61-9ECB-BEA1972EC5D5}">
      <dsp:nvSpPr>
        <dsp:cNvPr id="0" name=""/>
        <dsp:cNvSpPr/>
      </dsp:nvSpPr>
      <dsp:spPr>
        <a:xfrm>
          <a:off x="0" y="1021453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1) воспитательные - создать условия для привития уважения к своему речевому партнеру;</a:t>
          </a:r>
          <a:endParaRPr lang="en-US" sz="1800" kern="1200"/>
        </a:p>
      </dsp:txBody>
      <dsp:txXfrm>
        <a:off x="0" y="1021453"/>
        <a:ext cx="6492875" cy="1020830"/>
      </dsp:txXfrm>
    </dsp:sp>
    <dsp:sp modelId="{0C3C93EF-72E0-4072-AB1C-6ED650DE4F0A}">
      <dsp:nvSpPr>
        <dsp:cNvPr id="0" name=""/>
        <dsp:cNvSpPr/>
      </dsp:nvSpPr>
      <dsp:spPr>
        <a:xfrm>
          <a:off x="0" y="2042284"/>
          <a:ext cx="64928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CB2CF-303A-415D-AEE2-B2367CFF322E}">
      <dsp:nvSpPr>
        <dsp:cNvPr id="0" name=""/>
        <dsp:cNvSpPr/>
      </dsp:nvSpPr>
      <dsp:spPr>
        <a:xfrm>
          <a:off x="0" y="2042284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2) развивающие - развивать внимание, память, воображение, а также способность к языковой догадке, сопоставлению, наблюдению, различению;</a:t>
          </a:r>
          <a:endParaRPr lang="en-US" sz="1800" kern="1200"/>
        </a:p>
      </dsp:txBody>
      <dsp:txXfrm>
        <a:off x="0" y="2042284"/>
        <a:ext cx="6492875" cy="1020830"/>
      </dsp:txXfrm>
    </dsp:sp>
    <dsp:sp modelId="{2993FD53-E868-48A1-9E47-9D9BA4A8F8E7}">
      <dsp:nvSpPr>
        <dsp:cNvPr id="0" name=""/>
        <dsp:cNvSpPr/>
      </dsp:nvSpPr>
      <dsp:spPr>
        <a:xfrm>
          <a:off x="0" y="3063115"/>
          <a:ext cx="64928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2A73C9-9CB1-4338-B6B5-CA546A8E3A52}">
      <dsp:nvSpPr>
        <dsp:cNvPr id="0" name=""/>
        <dsp:cNvSpPr/>
      </dsp:nvSpPr>
      <dsp:spPr>
        <a:xfrm>
          <a:off x="0" y="3063115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3) образовательные- способствовать расширению кругозора учащихся;</a:t>
          </a:r>
          <a:endParaRPr lang="en-US" sz="1800" kern="1200"/>
        </a:p>
      </dsp:txBody>
      <dsp:txXfrm>
        <a:off x="0" y="3063115"/>
        <a:ext cx="6492875" cy="1020830"/>
      </dsp:txXfrm>
    </dsp:sp>
    <dsp:sp modelId="{43DB7544-DD41-4E5E-8C01-7635CEF80834}">
      <dsp:nvSpPr>
        <dsp:cNvPr id="0" name=""/>
        <dsp:cNvSpPr/>
      </dsp:nvSpPr>
      <dsp:spPr>
        <a:xfrm>
          <a:off x="0" y="4083946"/>
          <a:ext cx="6492875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3B3292-FA99-416F-B8CA-C545012629D6}">
      <dsp:nvSpPr>
        <dsp:cNvPr id="0" name=""/>
        <dsp:cNvSpPr/>
      </dsp:nvSpPr>
      <dsp:spPr>
        <a:xfrm>
          <a:off x="0" y="4083946"/>
          <a:ext cx="6492875" cy="1020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4) практические - ознакомить учащихся с настоящим длительным временем и первично тренировать в его употреблении, учить отвечать на вопросы по тексту.</a:t>
          </a:r>
          <a:endParaRPr lang="en-US" sz="1800" kern="1200"/>
        </a:p>
      </dsp:txBody>
      <dsp:txXfrm>
        <a:off x="0" y="4083946"/>
        <a:ext cx="6492875" cy="1020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2000" dirty="0">
                <a:solidFill>
                  <a:srgbClr val="080808"/>
                </a:solidFill>
                <a:cs typeface="Calibri"/>
              </a:rPr>
              <a:t>Чернышова Анна</a:t>
            </a:r>
            <a:endParaRPr lang="ru-RU" sz="2000" dirty="0">
              <a:solidFill>
                <a:srgbClr val="080808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ru-RU" sz="3600" b="1">
                <a:solidFill>
                  <a:srgbClr val="080808"/>
                </a:solidFill>
                <a:ea typeface="+mj-lt"/>
                <a:cs typeface="+mj-lt"/>
              </a:rPr>
              <a:t>Урок английского языка в 3 классе</a:t>
            </a:r>
            <a:endParaRPr lang="ru-RU" sz="3600">
              <a:solidFill>
                <a:srgbClr val="080808"/>
              </a:solidFill>
              <a:ea typeface="+mj-lt"/>
              <a:cs typeface="+mj-lt"/>
            </a:endParaRPr>
          </a:p>
          <a:p>
            <a:endParaRPr lang="ru-RU" sz="3600">
              <a:solidFill>
                <a:srgbClr val="080808"/>
              </a:solidFill>
              <a:ea typeface="+mj-lt"/>
              <a:cs typeface="+mj-lt"/>
            </a:endParaRPr>
          </a:p>
          <a:p>
            <a:endParaRPr lang="ru-RU" sz="3600">
              <a:solidFill>
                <a:srgbClr val="080808"/>
              </a:solidFill>
              <a:cs typeface="Calibri Light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D608D3-22EB-4190-9950-256A4E853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666" y="685800"/>
            <a:ext cx="2964625" cy="51054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ea typeface="+mj-lt"/>
                <a:cs typeface="+mj-lt"/>
              </a:rPr>
              <a:t>Тема урока:</a:t>
            </a:r>
            <a:br>
              <a:rPr lang="ru-RU" sz="3200" dirty="0">
                <a:solidFill>
                  <a:schemeClr val="bg1"/>
                </a:solidFill>
                <a:ea typeface="+mj-lt"/>
                <a:cs typeface="+mj-lt"/>
              </a:rPr>
            </a:br>
            <a:br>
              <a:rPr lang="ru-RU" sz="3200" dirty="0">
                <a:solidFill>
                  <a:schemeClr val="bg1"/>
                </a:solidFill>
                <a:ea typeface="+mj-lt"/>
                <a:cs typeface="+mj-lt"/>
              </a:rPr>
            </a:br>
            <a:r>
              <a:rPr lang="ru-RU" sz="3200" dirty="0">
                <a:solidFill>
                  <a:schemeClr val="bg1"/>
                </a:solidFill>
                <a:ea typeface="+mj-lt"/>
                <a:cs typeface="+mj-lt"/>
              </a:rPr>
              <a:t> «</a:t>
            </a:r>
            <a:r>
              <a:rPr lang="ru-RU" sz="3200" dirty="0" err="1">
                <a:solidFill>
                  <a:schemeClr val="bg1"/>
                </a:solidFill>
                <a:ea typeface="+mj-lt"/>
                <a:cs typeface="+mj-lt"/>
              </a:rPr>
              <a:t>Present</a:t>
            </a:r>
            <a:r>
              <a:rPr lang="ru-RU" sz="3200" dirty="0">
                <a:solidFill>
                  <a:schemeClr val="bg1"/>
                </a:solidFill>
                <a:ea typeface="+mj-lt"/>
                <a:cs typeface="+mj-lt"/>
              </a:rPr>
              <a:t> </a:t>
            </a:r>
            <a:r>
              <a:rPr lang="ru-RU" sz="3200" dirty="0" err="1">
                <a:solidFill>
                  <a:schemeClr val="bg1"/>
                </a:solidFill>
                <a:ea typeface="+mj-lt"/>
                <a:cs typeface="+mj-lt"/>
              </a:rPr>
              <a:t>Continuous</a:t>
            </a:r>
            <a:r>
              <a:rPr lang="ru-RU" sz="3200" dirty="0">
                <a:solidFill>
                  <a:schemeClr val="bg1"/>
                </a:solidFill>
                <a:ea typeface="+mj-lt"/>
                <a:cs typeface="+mj-lt"/>
              </a:rPr>
              <a:t>»</a:t>
            </a:r>
            <a:br>
              <a:rPr lang="ru-RU" sz="3200" dirty="0">
                <a:solidFill>
                  <a:schemeClr val="bg1"/>
                </a:solidFill>
                <a:ea typeface="+mj-lt"/>
                <a:cs typeface="+mj-lt"/>
              </a:rPr>
            </a:br>
            <a:br>
              <a:rPr lang="ru-RU" sz="3200" dirty="0">
                <a:solidFill>
                  <a:schemeClr val="bg1"/>
                </a:solidFill>
                <a:ea typeface="+mj-lt"/>
                <a:cs typeface="+mj-lt"/>
              </a:rPr>
            </a:br>
            <a:r>
              <a:rPr lang="ru-RU" sz="3200" dirty="0">
                <a:solidFill>
                  <a:schemeClr val="bg1"/>
                </a:solidFill>
                <a:ea typeface="+mj-lt"/>
                <a:cs typeface="+mj-lt"/>
              </a:rPr>
              <a:t>(«Настоящее длительное время»).</a:t>
            </a:r>
            <a:endParaRPr lang="ru-RU" dirty="0">
              <a:solidFill>
                <a:schemeClr val="bg1"/>
              </a:solidFill>
              <a:cs typeface="Calibri Light"/>
            </a:endParaRPr>
          </a:p>
          <a:p>
            <a:endParaRPr lang="ru-RU" sz="1000">
              <a:solidFill>
                <a:srgbClr val="FFFFFF"/>
              </a:solidFill>
              <a:cs typeface="Calibri Light"/>
            </a:endParaRP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928BFD7A-BED9-4A40-A6FF-7FAB68E3E0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2812044"/>
              </p:ext>
            </p:extLst>
          </p:nvPr>
        </p:nvGraphicFramePr>
        <p:xfrm>
          <a:off x="5010150" y="685800"/>
          <a:ext cx="6492875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3650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AD84E-0FF7-46E4-96E2-E9685A183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309" y="1441938"/>
            <a:ext cx="7179060" cy="397412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Arial Black"/>
              </a:rPr>
              <a:t>She sings every day.</a:t>
            </a:r>
            <a:br>
              <a:rPr lang="en-US" sz="5400" dirty="0">
                <a:latin typeface="Arial Black"/>
              </a:rPr>
            </a:br>
            <a:br>
              <a:rPr lang="en-US" sz="5400" dirty="0">
                <a:latin typeface="Arial Black"/>
              </a:rPr>
            </a:br>
            <a:br>
              <a:rPr lang="en-US" sz="5400" dirty="0">
                <a:latin typeface="Arial Black"/>
              </a:rPr>
            </a:br>
            <a:endParaRPr lang="en-US" sz="5400">
              <a:solidFill>
                <a:schemeClr val="bg1">
                  <a:lumMod val="95000"/>
                  <a:lumOff val="5000"/>
                </a:schemeClr>
              </a:solidFill>
              <a:latin typeface="Arial Black"/>
            </a:endParaRPr>
          </a:p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Arial Black"/>
              </a:rPr>
              <a:t>She is singing now.</a:t>
            </a:r>
          </a:p>
          <a:p>
            <a:pPr algn="ctr"/>
            <a:endParaRPr lang="en-US" sz="54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926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2E38C-3E32-42F7-9BA7-3346D29D2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ru-RU" sz="4000" dirty="0" err="1">
                <a:latin typeface="Arial Black"/>
              </a:rPr>
              <a:t>We</a:t>
            </a:r>
            <a:r>
              <a:rPr lang="ru-RU" sz="4000" dirty="0">
                <a:latin typeface="Arial Black"/>
              </a:rPr>
              <a:t> </a:t>
            </a:r>
            <a:r>
              <a:rPr lang="ru-RU" sz="4000" dirty="0" err="1">
                <a:latin typeface="Arial Black"/>
              </a:rPr>
              <a:t>use</a:t>
            </a:r>
            <a:r>
              <a:rPr lang="ru-RU" sz="4000" dirty="0">
                <a:latin typeface="Arial Black"/>
              </a:rPr>
              <a:t> </a:t>
            </a:r>
            <a:r>
              <a:rPr lang="ru-RU" sz="4000" dirty="0" err="1">
                <a:latin typeface="Arial Black"/>
              </a:rPr>
              <a:t>the</a:t>
            </a:r>
            <a:r>
              <a:rPr lang="ru-RU" sz="4000" dirty="0">
                <a:latin typeface="Arial Black"/>
              </a:rPr>
              <a:t> </a:t>
            </a:r>
            <a:r>
              <a:rPr lang="ru-RU" sz="4000" dirty="0" err="1">
                <a:latin typeface="Arial Black"/>
              </a:rPr>
              <a:t>Present</a:t>
            </a:r>
            <a:r>
              <a:rPr lang="ru-RU" sz="4000" dirty="0">
                <a:latin typeface="Arial Black"/>
              </a:rPr>
              <a:t> </a:t>
            </a:r>
            <a:r>
              <a:rPr lang="ru-RU" sz="4000" dirty="0" err="1">
                <a:latin typeface="Arial Black"/>
              </a:rPr>
              <a:t>Continuous</a:t>
            </a:r>
            <a:r>
              <a:rPr lang="ru-RU" sz="4000" dirty="0">
                <a:latin typeface="Arial Black"/>
              </a:rPr>
              <a:t>: 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5D3785-6540-4A35-869F-2826FB04B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775" y="2684477"/>
            <a:ext cx="5602125" cy="35631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ru-RU" sz="2400" dirty="0">
              <a:ea typeface="+mn-lt"/>
              <a:cs typeface="+mn-lt"/>
            </a:endParaRPr>
          </a:p>
          <a:p>
            <a:endParaRPr lang="ru-RU" dirty="0">
              <a:latin typeface="Arial Black"/>
              <a:cs typeface="Calibri"/>
            </a:endParaRPr>
          </a:p>
          <a:p>
            <a:r>
              <a:rPr lang="ru-RU" sz="2400" err="1">
                <a:latin typeface="Arial Black"/>
                <a:ea typeface="+mn-lt"/>
                <a:cs typeface="+mn-lt"/>
              </a:rPr>
              <a:t>to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talk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about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actions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and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situations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in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progress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now</a:t>
            </a:r>
            <a:r>
              <a:rPr lang="ru-RU" sz="2400" dirty="0">
                <a:latin typeface="Arial Black"/>
                <a:ea typeface="+mn-lt"/>
                <a:cs typeface="+mn-lt"/>
              </a:rPr>
              <a:t>; </a:t>
            </a:r>
            <a:endParaRPr lang="ru-RU" dirty="0">
              <a:latin typeface="Arial Black"/>
              <a:cs typeface="Calibri"/>
            </a:endParaRPr>
          </a:p>
          <a:p>
            <a:endParaRPr lang="ru-RU" dirty="0">
              <a:latin typeface="Arial Black"/>
              <a:cs typeface="Calibri"/>
            </a:endParaRPr>
          </a:p>
          <a:p>
            <a:r>
              <a:rPr lang="ru-RU" sz="2400" err="1">
                <a:latin typeface="Arial Black"/>
                <a:ea typeface="+mn-lt"/>
                <a:cs typeface="+mn-lt"/>
              </a:rPr>
              <a:t>to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talk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about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actions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and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situations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in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progress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around</a:t>
            </a:r>
            <a:r>
              <a:rPr lang="ru-RU" sz="2400" dirty="0">
                <a:latin typeface="Arial Black"/>
                <a:ea typeface="+mn-lt"/>
                <a:cs typeface="+mn-lt"/>
              </a:rPr>
              <a:t> </a:t>
            </a:r>
            <a:r>
              <a:rPr lang="ru-RU" sz="2400" err="1">
                <a:latin typeface="Arial Black"/>
                <a:ea typeface="+mn-lt"/>
                <a:cs typeface="+mn-lt"/>
              </a:rPr>
              <a:t>now</a:t>
            </a:r>
            <a:endParaRPr lang="ru-RU" err="1">
              <a:latin typeface="Arial Black"/>
            </a:endParaRP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4BE0B8F-2EE2-4DE7-B6E0-26D8134743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67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138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245A10-7F37-4569-80D2-2F692931E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9267F70F-11C6-4597-9381-D0D80FC18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06152" y="2355786"/>
            <a:ext cx="4985748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DA1218-5A1D-4439-A548-A0AA64AA9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812" y="2723322"/>
            <a:ext cx="3510355" cy="223673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z="6000" b="1" i="1" dirty="0" err="1">
                <a:ea typeface="+mj-lt"/>
                <a:cs typeface="+mj-lt"/>
              </a:rPr>
              <a:t>Structure</a:t>
            </a:r>
            <a:endParaRPr lang="ru-RU" sz="6000" i="1">
              <a:cs typeface="Calibri Light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2C20A93E-E407-4683-A405-147DE26132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09782" y="1654168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9E8E3DD9-D235-48D9-A0EC-D6817EC84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311136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EA83A145-578D-4A0B-94A7-AEAB2027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126737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8317CEB-026D-468D-8F46-1B736A5328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7682"/>
          <a:stretch/>
        </p:blipFill>
        <p:spPr>
          <a:xfrm>
            <a:off x="1258859" y="1120046"/>
            <a:ext cx="5635819" cy="35095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21FCBD-6BD1-4110-9276-20843268B8AE}"/>
              </a:ext>
            </a:extLst>
          </p:cNvPr>
          <p:cNvSpPr txBox="1"/>
          <p:nvPr/>
        </p:nvSpPr>
        <p:spPr>
          <a:xfrm>
            <a:off x="582562" y="4957916"/>
            <a:ext cx="5078361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dirty="0" err="1">
                <a:latin typeface="Arial Black"/>
              </a:rPr>
              <a:t>Now</a:t>
            </a:r>
            <a:r>
              <a:rPr lang="ru-RU" sz="2800" dirty="0">
                <a:latin typeface="Arial Black"/>
              </a:rPr>
              <a:t> I </a:t>
            </a:r>
            <a:r>
              <a:rPr lang="ru-RU" sz="2800" dirty="0" err="1">
                <a:latin typeface="Arial Black"/>
              </a:rPr>
              <a:t>am</a:t>
            </a:r>
            <a:r>
              <a:rPr lang="ru-RU" sz="2800" dirty="0">
                <a:latin typeface="Arial Black"/>
              </a:rPr>
              <a:t> </a:t>
            </a:r>
            <a:r>
              <a:rPr lang="ru-RU" sz="2800" dirty="0" err="1">
                <a:latin typeface="Arial Black"/>
              </a:rPr>
              <a:t>reading</a:t>
            </a:r>
            <a:r>
              <a:rPr lang="ru-RU" sz="2800" dirty="0">
                <a:latin typeface="Arial Black"/>
              </a:rPr>
              <a:t>. </a:t>
            </a:r>
            <a:br>
              <a:rPr lang="ru-RU" sz="2800" dirty="0">
                <a:latin typeface="Arial Black"/>
              </a:rPr>
            </a:br>
            <a:r>
              <a:rPr lang="ru-RU" sz="2800" dirty="0" err="1">
                <a:latin typeface="Arial Black"/>
              </a:rPr>
              <a:t>Now</a:t>
            </a:r>
            <a:r>
              <a:rPr lang="ru-RU" sz="2800" dirty="0">
                <a:latin typeface="Arial Black"/>
              </a:rPr>
              <a:t> </a:t>
            </a:r>
            <a:r>
              <a:rPr lang="ru-RU" sz="2800" dirty="0" err="1">
                <a:latin typeface="Arial Black"/>
              </a:rPr>
              <a:t>she</a:t>
            </a:r>
            <a:r>
              <a:rPr lang="ru-RU" sz="2800" dirty="0">
                <a:latin typeface="Arial Black"/>
              </a:rPr>
              <a:t> </a:t>
            </a:r>
            <a:r>
              <a:rPr lang="ru-RU" sz="2800" dirty="0" err="1">
                <a:latin typeface="Arial Black"/>
              </a:rPr>
              <a:t>is</a:t>
            </a:r>
            <a:r>
              <a:rPr lang="ru-RU" sz="2800" dirty="0">
                <a:latin typeface="Arial Black"/>
              </a:rPr>
              <a:t> </a:t>
            </a:r>
            <a:r>
              <a:rPr lang="ru-RU" sz="2800" dirty="0" err="1">
                <a:latin typeface="Arial Black"/>
              </a:rPr>
              <a:t>writing</a:t>
            </a:r>
            <a:r>
              <a:rPr lang="ru-RU" sz="2800" dirty="0">
                <a:latin typeface="Arial Black"/>
              </a:rPr>
              <a:t>. </a:t>
            </a:r>
            <a:br>
              <a:rPr lang="ru-RU" sz="2800" dirty="0">
                <a:latin typeface="Arial Black"/>
              </a:rPr>
            </a:br>
            <a:r>
              <a:rPr lang="ru-RU" sz="2800" dirty="0" err="1">
                <a:latin typeface="Arial Black"/>
              </a:rPr>
              <a:t>Now</a:t>
            </a:r>
            <a:r>
              <a:rPr lang="ru-RU" sz="2800" dirty="0">
                <a:latin typeface="Arial Black"/>
              </a:rPr>
              <a:t> </a:t>
            </a:r>
            <a:r>
              <a:rPr lang="ru-RU" sz="2800" dirty="0" err="1">
                <a:latin typeface="Arial Black"/>
              </a:rPr>
              <a:t>he</a:t>
            </a:r>
            <a:r>
              <a:rPr lang="ru-RU" sz="2800" dirty="0">
                <a:latin typeface="Arial Black"/>
              </a:rPr>
              <a:t> </a:t>
            </a:r>
            <a:r>
              <a:rPr lang="ru-RU" sz="2800" dirty="0" err="1">
                <a:latin typeface="Arial Black"/>
              </a:rPr>
              <a:t>is</a:t>
            </a:r>
            <a:r>
              <a:rPr lang="ru-RU" sz="2800" dirty="0">
                <a:latin typeface="Arial Black"/>
              </a:rPr>
              <a:t> </a:t>
            </a:r>
            <a:r>
              <a:rPr lang="ru-RU" sz="2800" dirty="0" err="1">
                <a:latin typeface="Arial Black"/>
              </a:rPr>
              <a:t>running</a:t>
            </a:r>
            <a:r>
              <a:rPr lang="ru-RU" sz="2800" dirty="0">
                <a:latin typeface="Arial Black"/>
              </a:rPr>
              <a:t>.</a:t>
            </a:r>
            <a:r>
              <a:rPr lang="ru-RU" sz="2800" dirty="0">
                <a:latin typeface="Arial Black"/>
                <a:cs typeface="Times New Roman"/>
              </a:rPr>
              <a:t> </a:t>
            </a:r>
            <a:endParaRPr lang="ru-RU" sz="2800">
              <a:latin typeface="Arial Black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5909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B0AD3B-E999-4835-B837-A05813A00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ea typeface="+mj-lt"/>
                <a:cs typeface="+mj-lt"/>
              </a:rPr>
              <a:t>Read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these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sentences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and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translate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them</a:t>
            </a:r>
            <a:r>
              <a:rPr lang="ru-RU" b="1" dirty="0">
                <a:ea typeface="+mj-lt"/>
                <a:cs typeface="+mj-lt"/>
              </a:rPr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4CFE55-A878-4D64-B780-49B5A94F6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587" y="1899367"/>
            <a:ext cx="6275439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just">
              <a:buNone/>
            </a:pPr>
            <a:r>
              <a:rPr lang="ru-RU" dirty="0" err="1">
                <a:ea typeface="+mn-lt"/>
                <a:cs typeface="+mn-lt"/>
              </a:rPr>
              <a:t>She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is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playing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tennis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now</a:t>
            </a:r>
            <a:r>
              <a:rPr lang="ru-RU" b="1" i="1" dirty="0">
                <a:ea typeface="+mn-lt"/>
                <a:cs typeface="+mn-lt"/>
              </a:rPr>
              <a:t>.</a:t>
            </a:r>
            <a:endParaRPr lang="ru-RU" dirty="0">
              <a:ea typeface="+mn-lt"/>
              <a:cs typeface="+mn-lt"/>
            </a:endParaRPr>
          </a:p>
          <a:p>
            <a:pPr algn="just">
              <a:buNone/>
            </a:pPr>
            <a:endParaRPr lang="ru-RU" b="1" i="1" dirty="0">
              <a:ea typeface="+mn-lt"/>
              <a:cs typeface="+mn-lt"/>
            </a:endParaRPr>
          </a:p>
          <a:p>
            <a:pPr algn="just">
              <a:buNone/>
            </a:pPr>
            <a:endParaRPr lang="ru-RU" dirty="0">
              <a:ea typeface="+mn-lt"/>
              <a:cs typeface="+mn-lt"/>
            </a:endParaRPr>
          </a:p>
          <a:p>
            <a:pPr algn="just">
              <a:buNone/>
            </a:pP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He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is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playing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football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at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the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moment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/>
          </a:p>
          <a:p>
            <a:pPr algn="just">
              <a:buNone/>
            </a:pPr>
            <a:endParaRPr lang="ru-RU" dirty="0">
              <a:ea typeface="+mn-lt"/>
              <a:cs typeface="+mn-lt"/>
            </a:endParaRPr>
          </a:p>
          <a:p>
            <a:pPr algn="just">
              <a:buNone/>
            </a:pPr>
            <a:endParaRPr lang="ru-RU" dirty="0">
              <a:ea typeface="+mn-lt"/>
              <a:cs typeface="+mn-lt"/>
            </a:endParaRPr>
          </a:p>
          <a:p>
            <a:pPr algn="just">
              <a:buNone/>
            </a:pPr>
            <a:r>
              <a:rPr lang="ru-RU" dirty="0" err="1">
                <a:ea typeface="+mn-lt"/>
                <a:cs typeface="+mn-lt"/>
              </a:rPr>
              <a:t>They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are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dancing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now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>
              <a:cs typeface="Calibri"/>
            </a:endParaRPr>
          </a:p>
          <a:p>
            <a:pPr algn="just">
              <a:buNone/>
            </a:pPr>
            <a:endParaRPr lang="ru-RU" dirty="0">
              <a:ea typeface="+mn-lt"/>
              <a:cs typeface="+mn-lt"/>
            </a:endParaRPr>
          </a:p>
          <a:p>
            <a:pPr algn="just">
              <a:buNone/>
            </a:pPr>
            <a:endParaRPr lang="ru-RU" dirty="0">
              <a:ea typeface="+mn-lt"/>
              <a:cs typeface="+mn-lt"/>
            </a:endParaRPr>
          </a:p>
          <a:p>
            <a:pPr algn="just">
              <a:buNone/>
            </a:pP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The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dog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is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jumping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over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the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fence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now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>
              <a:cs typeface="Calibri"/>
            </a:endParaRPr>
          </a:p>
          <a:p>
            <a:pPr algn="just">
              <a:buNone/>
            </a:pPr>
            <a:endParaRPr lang="ru-RU" dirty="0">
              <a:ea typeface="+mn-lt"/>
              <a:cs typeface="+mn-lt"/>
            </a:endParaRPr>
          </a:p>
          <a:p>
            <a:pPr algn="just">
              <a:buNone/>
            </a:pPr>
            <a:endParaRPr lang="ru-RU" dirty="0"/>
          </a:p>
          <a:p>
            <a:pPr marL="0" indent="0">
              <a:buNone/>
            </a:pPr>
            <a:endParaRPr lang="ru-RU" b="1" dirty="0">
              <a:ea typeface="+mn-lt"/>
              <a:cs typeface="+mn-lt"/>
            </a:endParaRPr>
          </a:p>
        </p:txBody>
      </p:sp>
      <p:pic>
        <p:nvPicPr>
          <p:cNvPr id="4" name="Рисунок 4" descr="Изображение выглядит как игра&#10;&#10;Автоматически созданное описание">
            <a:extLst>
              <a:ext uri="{FF2B5EF4-FFF2-40B4-BE49-F238E27FC236}">
                <a16:creationId xmlns:a16="http://schemas.microsoft.com/office/drawing/2014/main" id="{2A79A31F-78B1-4E3D-A306-F16AFBEFD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493" y="1495733"/>
            <a:ext cx="1602044" cy="1457633"/>
          </a:xfrm>
          <a:prstGeom prst="rect">
            <a:avLst/>
          </a:prstGeom>
        </p:spPr>
      </p:pic>
      <p:pic>
        <p:nvPicPr>
          <p:cNvPr id="5" name="Рисунок 5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966E1C89-4D63-439A-9D7C-572EEC961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0015" y="2551164"/>
            <a:ext cx="1222579" cy="1055124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4D1723A7-5DBC-4203-8A3F-0AEB763F0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2419" y="3794023"/>
            <a:ext cx="1272970" cy="1174954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C857FA65-4AD9-4822-BFD5-C93CBD8DB7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1193" y="5268093"/>
            <a:ext cx="1309841" cy="113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399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FB227-3098-4010-9589-17F39D250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57" y="72048"/>
            <a:ext cx="11056374" cy="1350143"/>
          </a:xfrm>
        </p:spPr>
        <p:txBody>
          <a:bodyPr/>
          <a:lstStyle/>
          <a:p>
            <a:r>
              <a:rPr lang="ru-RU" b="1" dirty="0" err="1">
                <a:ea typeface="+mj-lt"/>
                <a:cs typeface="+mj-lt"/>
              </a:rPr>
              <a:t>Open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the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brackets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and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put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the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verb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into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Present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Continuous</a:t>
            </a:r>
            <a:r>
              <a:rPr lang="ru-RU" b="1" dirty="0">
                <a:ea typeface="+mj-lt"/>
                <a:cs typeface="+mj-lt"/>
              </a:rPr>
              <a:t>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4BE8DA-525F-4768-AB1B-11539FDC7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1167" y="1788754"/>
            <a:ext cx="5513439" cy="435133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(</a:t>
            </a:r>
            <a:r>
              <a:rPr lang="ru-RU" dirty="0" err="1">
                <a:ea typeface="+mn-lt"/>
                <a:cs typeface="+mn-lt"/>
              </a:rPr>
              <a:t>climb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the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mountain</a:t>
            </a:r>
            <a:r>
              <a:rPr lang="ru-RU" dirty="0">
                <a:ea typeface="+mn-lt"/>
                <a:cs typeface="+mn-lt"/>
              </a:rPr>
              <a:t>)</a:t>
            </a:r>
          </a:p>
          <a:p>
            <a:pPr marL="0" indent="0">
              <a:buNone/>
            </a:pPr>
            <a:endParaRPr lang="ru-RU" dirty="0"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              </a:t>
            </a: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                        (</a:t>
            </a:r>
            <a:r>
              <a:rPr lang="ru-RU" b="1" i="1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swim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in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the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river</a:t>
            </a:r>
            <a:r>
              <a:rPr lang="ru-RU" dirty="0">
                <a:ea typeface="+mn-lt"/>
                <a:cs typeface="+mn-lt"/>
              </a:rPr>
              <a:t>)</a:t>
            </a:r>
            <a:endParaRPr lang="ru-RU">
              <a:cs typeface="Calibri"/>
            </a:endParaRPr>
          </a:p>
          <a:p>
            <a:pPr marL="0" indent="0">
              <a:buNone/>
            </a:pPr>
            <a:endParaRPr lang="ru-RU" dirty="0"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(</a:t>
            </a:r>
            <a:r>
              <a:rPr lang="ru-RU" dirty="0" err="1">
                <a:ea typeface="+mn-lt"/>
                <a:cs typeface="+mn-lt"/>
              </a:rPr>
              <a:t>sing</a:t>
            </a:r>
            <a:r>
              <a:rPr lang="ru-RU" dirty="0">
                <a:ea typeface="+mn-lt"/>
                <a:cs typeface="+mn-lt"/>
              </a:rPr>
              <a:t> a </a:t>
            </a:r>
            <a:r>
              <a:rPr lang="ru-RU" dirty="0" err="1">
                <a:ea typeface="+mn-lt"/>
                <a:cs typeface="+mn-lt"/>
              </a:rPr>
              <a:t>song</a:t>
            </a:r>
            <a:r>
              <a:rPr lang="ru-RU" dirty="0">
                <a:ea typeface="+mn-lt"/>
                <a:cs typeface="+mn-lt"/>
              </a:rPr>
              <a:t>)</a:t>
            </a:r>
          </a:p>
          <a:p>
            <a:pPr marL="0" indent="0">
              <a:buNone/>
            </a:pPr>
            <a:endParaRPr lang="ru-RU" dirty="0">
              <a:ea typeface="+mn-lt"/>
              <a:cs typeface="+mn-lt"/>
            </a:endParaRPr>
          </a:p>
          <a:p>
            <a:pPr marL="0" indent="0">
              <a:buNone/>
            </a:pPr>
            <a:endParaRPr lang="ru-RU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                                 (</a:t>
            </a:r>
            <a:r>
              <a:rPr lang="ru-RU" dirty="0" err="1">
                <a:ea typeface="+mn-lt"/>
                <a:cs typeface="+mn-lt"/>
              </a:rPr>
              <a:t>jump</a:t>
            </a:r>
            <a:r>
              <a:rPr lang="ru-RU" dirty="0">
                <a:ea typeface="+mn-lt"/>
                <a:cs typeface="+mn-lt"/>
              </a:rPr>
              <a:t>)</a:t>
            </a:r>
            <a:br>
              <a:rPr lang="ru-RU" dirty="0">
                <a:ea typeface="+mn-lt"/>
                <a:cs typeface="+mn-lt"/>
              </a:rPr>
            </a:br>
            <a:endParaRPr lang="ru-RU" dirty="0">
              <a:ea typeface="+mn-lt"/>
              <a:cs typeface="+mn-lt"/>
            </a:endParaRPr>
          </a:p>
          <a:p>
            <a:endParaRPr lang="ru-RU" dirty="0">
              <a:cs typeface="Calibri"/>
            </a:endParaRPr>
          </a:p>
        </p:txBody>
      </p:sp>
      <p:pic>
        <p:nvPicPr>
          <p:cNvPr id="4" name="Рисунок 4" descr="Изображение выглядит как коробка, часы, мужчина, кот&#10;&#10;Автоматически созданное описание">
            <a:extLst>
              <a:ext uri="{FF2B5EF4-FFF2-40B4-BE49-F238E27FC236}">
                <a16:creationId xmlns:a16="http://schemas.microsoft.com/office/drawing/2014/main" id="{407E57F0-5B75-4A0F-885A-F872DBF97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609" y="1716438"/>
            <a:ext cx="1370370" cy="1483441"/>
          </a:xfrm>
          <a:prstGeom prst="rect">
            <a:avLst/>
          </a:prstGeom>
        </p:spPr>
      </p:pic>
      <p:pic>
        <p:nvPicPr>
          <p:cNvPr id="5" name="Рисунок 5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68E32D58-08BD-420A-9600-E9815C5AB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523" y="2489866"/>
            <a:ext cx="2465438" cy="1067107"/>
          </a:xfrm>
          <a:prstGeom prst="rect">
            <a:avLst/>
          </a:prstGeom>
        </p:spPr>
      </p:pic>
      <p:pic>
        <p:nvPicPr>
          <p:cNvPr id="6" name="Рисунок 6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688E30A4-6DF1-42E6-8917-9A9168F9F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2349" y="3771533"/>
            <a:ext cx="1495425" cy="1495425"/>
          </a:xfrm>
          <a:prstGeom prst="rect">
            <a:avLst/>
          </a:prstGeom>
        </p:spPr>
      </p:pic>
      <p:pic>
        <p:nvPicPr>
          <p:cNvPr id="7" name="Рисунок 7" descr="Изображение выглядит как велосипед, игра&#10;&#10;Автоматически созданное описание">
            <a:extLst>
              <a:ext uri="{FF2B5EF4-FFF2-40B4-BE49-F238E27FC236}">
                <a16:creationId xmlns:a16="http://schemas.microsoft.com/office/drawing/2014/main" id="{541D9D5A-463E-42FD-80BA-907387A18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7868" y="4623005"/>
            <a:ext cx="1412630" cy="173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52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D6DAD-06BB-47D5-B960-A4D5392BF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ea typeface="+mj-lt"/>
                <a:cs typeface="+mj-lt"/>
              </a:rPr>
              <a:t>Look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at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the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picture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and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make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up</a:t>
            </a:r>
            <a:r>
              <a:rPr lang="ru-RU" b="1" dirty="0">
                <a:ea typeface="+mj-lt"/>
                <a:cs typeface="+mj-lt"/>
              </a:rPr>
              <a:t> a </a:t>
            </a:r>
            <a:r>
              <a:rPr lang="ru-RU" b="1" dirty="0" err="1">
                <a:ea typeface="+mj-lt"/>
                <a:cs typeface="+mj-lt"/>
              </a:rPr>
              <a:t>story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using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Present</a:t>
            </a:r>
            <a:r>
              <a:rPr lang="ru-RU" b="1" dirty="0">
                <a:ea typeface="+mj-lt"/>
                <a:cs typeface="+mj-lt"/>
              </a:rPr>
              <a:t> </a:t>
            </a:r>
            <a:r>
              <a:rPr lang="ru-RU" b="1" dirty="0" err="1">
                <a:ea typeface="+mj-lt"/>
                <a:cs typeface="+mj-lt"/>
              </a:rPr>
              <a:t>Continuous</a:t>
            </a:r>
            <a:r>
              <a:rPr lang="ru-RU" b="1" dirty="0">
                <a:ea typeface="+mj-lt"/>
                <a:cs typeface="+mj-lt"/>
              </a:rPr>
              <a:t>:</a:t>
            </a:r>
            <a:endParaRPr lang="ru-RU" dirty="0">
              <a:ea typeface="+mj-lt"/>
              <a:cs typeface="+mj-lt"/>
            </a:endParaRPr>
          </a:p>
        </p:txBody>
      </p:sp>
      <p:pic>
        <p:nvPicPr>
          <p:cNvPr id="4" name="Рисунок 4" descr="Изображение выглядит как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F424E691-0869-46BB-81C8-E83654CA3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6575" y="2334419"/>
            <a:ext cx="6038850" cy="3333750"/>
          </a:xfrm>
        </p:spPr>
      </p:pic>
    </p:spTree>
    <p:extLst>
      <p:ext uri="{BB962C8B-B14F-4D97-AF65-F5344CB8AC3E}">
        <p14:creationId xmlns:p14="http://schemas.microsoft.com/office/powerpoint/2010/main" val="4196933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Урок английского языка в 3 классе  </vt:lpstr>
      <vt:lpstr>Тема урока:   «Present Continuous»  («Настоящее длительное время»). </vt:lpstr>
      <vt:lpstr>She sings every day.    She is singing now. </vt:lpstr>
      <vt:lpstr>We use the Present Continuous: </vt:lpstr>
      <vt:lpstr>Structure</vt:lpstr>
      <vt:lpstr>Read these sentences and translate them:</vt:lpstr>
      <vt:lpstr>Open the brackets and put the verb into Present Continuous.</vt:lpstr>
      <vt:lpstr>Look at the picture and make up a story using Present Continuous: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142</cp:revision>
  <dcterms:created xsi:type="dcterms:W3CDTF">2020-11-05T16:45:13Z</dcterms:created>
  <dcterms:modified xsi:type="dcterms:W3CDTF">2020-12-28T09:45:02Z</dcterms:modified>
</cp:coreProperties>
</file>