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2B4446-4509-4C4F-A82E-A9190244CD2D}" v="122" dt="2020-09-30T17:47:09.017"/>
    <p1510:client id="{A028B12D-F669-4000-96D8-E2F4C02FF4C2}" v="88" dt="2020-09-30T18:07:11.0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09DDA8-224A-4608-BD4A-9F913D0C950F}" type="doc">
      <dgm:prSet loTypeId="urn:microsoft.com/office/officeart/2005/8/layout/bProcess2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814C72D-D97F-4F88-B0C0-CD5D77FF5043}">
      <dgm:prSet/>
      <dgm:spPr/>
      <dgm:t>
        <a:bodyPr/>
        <a:lstStyle/>
        <a:p>
          <a:r>
            <a:rPr lang="ru-RU"/>
            <a:t>Spotlight 2 Audio / Английский в фокусе 2 класс Аудиокурс</a:t>
          </a:r>
          <a:endParaRPr lang="en-US"/>
        </a:p>
      </dgm:t>
    </dgm:pt>
    <dgm:pt modelId="{CCB7686F-4815-478A-B3D0-FA6831D678EF}" type="parTrans" cxnId="{17F452AA-0B0C-429A-AD02-F42DCAD609F9}">
      <dgm:prSet/>
      <dgm:spPr/>
      <dgm:t>
        <a:bodyPr/>
        <a:lstStyle/>
        <a:p>
          <a:endParaRPr lang="en-US"/>
        </a:p>
      </dgm:t>
    </dgm:pt>
    <dgm:pt modelId="{DDB74EC2-3EED-44A0-84D4-3257003C1188}" type="sibTrans" cxnId="{17F452AA-0B0C-429A-AD02-F42DCAD609F9}">
      <dgm:prSet/>
      <dgm:spPr/>
      <dgm:t>
        <a:bodyPr/>
        <a:lstStyle/>
        <a:p>
          <a:endParaRPr lang="en-US"/>
        </a:p>
      </dgm:t>
    </dgm:pt>
    <dgm:pt modelId="{902A6D1E-D449-4F2D-834C-7B7912C2B4CC}">
      <dgm:prSet/>
      <dgm:spPr/>
      <dgm:t>
        <a:bodyPr/>
        <a:lstStyle/>
        <a:p>
          <a:r>
            <a:rPr lang="ru-RU"/>
            <a:t>- содержит записи новых слов, диалогов, песен, а также другие задания из учебника и рабочей тетради.</a:t>
          </a:r>
          <a:endParaRPr lang="en-US"/>
        </a:p>
      </dgm:t>
    </dgm:pt>
    <dgm:pt modelId="{DAE5384F-4896-4031-9A3B-F547550EA7FF}" type="parTrans" cxnId="{112BC423-2FB2-4B7D-9E12-C7B2FBBFBBD0}">
      <dgm:prSet/>
      <dgm:spPr/>
      <dgm:t>
        <a:bodyPr/>
        <a:lstStyle/>
        <a:p>
          <a:endParaRPr lang="en-US"/>
        </a:p>
      </dgm:t>
    </dgm:pt>
    <dgm:pt modelId="{7C92D6D9-49D5-470B-80CB-25852135E1C7}" type="sibTrans" cxnId="{112BC423-2FB2-4B7D-9E12-C7B2FBBFBBD0}">
      <dgm:prSet/>
      <dgm:spPr/>
      <dgm:t>
        <a:bodyPr/>
        <a:lstStyle/>
        <a:p>
          <a:endParaRPr lang="en-US"/>
        </a:p>
      </dgm:t>
    </dgm:pt>
    <dgm:pt modelId="{71A17081-6D03-4D71-B841-9EBDEF04974C}" type="pres">
      <dgm:prSet presAssocID="{6009DDA8-224A-4608-BD4A-9F913D0C950F}" presName="diagram" presStyleCnt="0">
        <dgm:presLayoutVars>
          <dgm:dir/>
          <dgm:resizeHandles/>
        </dgm:presLayoutVars>
      </dgm:prSet>
      <dgm:spPr/>
    </dgm:pt>
    <dgm:pt modelId="{8F5D57ED-5C23-420E-BE43-A52BD7E6638A}" type="pres">
      <dgm:prSet presAssocID="{6814C72D-D97F-4F88-B0C0-CD5D77FF5043}" presName="firstNode" presStyleLbl="node1" presStyleIdx="0" presStyleCnt="2">
        <dgm:presLayoutVars>
          <dgm:bulletEnabled val="1"/>
        </dgm:presLayoutVars>
      </dgm:prSet>
      <dgm:spPr/>
    </dgm:pt>
    <dgm:pt modelId="{3FB345A1-D456-4102-888B-9D88696AAF83}" type="pres">
      <dgm:prSet presAssocID="{DDB74EC2-3EED-44A0-84D4-3257003C1188}" presName="sibTrans" presStyleLbl="sibTrans2D1" presStyleIdx="0" presStyleCnt="1"/>
      <dgm:spPr/>
    </dgm:pt>
    <dgm:pt modelId="{2C3762FA-DEB3-446D-A932-DF8D4E7A87F3}" type="pres">
      <dgm:prSet presAssocID="{902A6D1E-D449-4F2D-834C-7B7912C2B4CC}" presName="lastNode" presStyleLbl="node1" presStyleIdx="1" presStyleCnt="2">
        <dgm:presLayoutVars>
          <dgm:bulletEnabled val="1"/>
        </dgm:presLayoutVars>
      </dgm:prSet>
      <dgm:spPr/>
    </dgm:pt>
  </dgm:ptLst>
  <dgm:cxnLst>
    <dgm:cxn modelId="{FCFB0D13-39FA-4CC4-9A61-989B31AEEFFB}" type="presOf" srcId="{902A6D1E-D449-4F2D-834C-7B7912C2B4CC}" destId="{2C3762FA-DEB3-446D-A932-DF8D4E7A87F3}" srcOrd="0" destOrd="0" presId="urn:microsoft.com/office/officeart/2005/8/layout/bProcess2"/>
    <dgm:cxn modelId="{006E2713-3704-4448-8F88-14009A6D599E}" type="presOf" srcId="{DDB74EC2-3EED-44A0-84D4-3257003C1188}" destId="{3FB345A1-D456-4102-888B-9D88696AAF83}" srcOrd="0" destOrd="0" presId="urn:microsoft.com/office/officeart/2005/8/layout/bProcess2"/>
    <dgm:cxn modelId="{112BC423-2FB2-4B7D-9E12-C7B2FBBFBBD0}" srcId="{6009DDA8-224A-4608-BD4A-9F913D0C950F}" destId="{902A6D1E-D449-4F2D-834C-7B7912C2B4CC}" srcOrd="1" destOrd="0" parTransId="{DAE5384F-4896-4031-9A3B-F547550EA7FF}" sibTransId="{7C92D6D9-49D5-470B-80CB-25852135E1C7}"/>
    <dgm:cxn modelId="{81A28C2D-7D53-4033-BEA8-45D6B3D438FB}" type="presOf" srcId="{6814C72D-D97F-4F88-B0C0-CD5D77FF5043}" destId="{8F5D57ED-5C23-420E-BE43-A52BD7E6638A}" srcOrd="0" destOrd="0" presId="urn:microsoft.com/office/officeart/2005/8/layout/bProcess2"/>
    <dgm:cxn modelId="{17F452AA-0B0C-429A-AD02-F42DCAD609F9}" srcId="{6009DDA8-224A-4608-BD4A-9F913D0C950F}" destId="{6814C72D-D97F-4F88-B0C0-CD5D77FF5043}" srcOrd="0" destOrd="0" parTransId="{CCB7686F-4815-478A-B3D0-FA6831D678EF}" sibTransId="{DDB74EC2-3EED-44A0-84D4-3257003C1188}"/>
    <dgm:cxn modelId="{FFE621EA-9079-4134-80B5-68DFBE3A7FE1}" type="presOf" srcId="{6009DDA8-224A-4608-BD4A-9F913D0C950F}" destId="{71A17081-6D03-4D71-B841-9EBDEF04974C}" srcOrd="0" destOrd="0" presId="urn:microsoft.com/office/officeart/2005/8/layout/bProcess2"/>
    <dgm:cxn modelId="{687776BC-B4F1-4CD6-9FAF-9427C6DF9EB9}" type="presParOf" srcId="{71A17081-6D03-4D71-B841-9EBDEF04974C}" destId="{8F5D57ED-5C23-420E-BE43-A52BD7E6638A}" srcOrd="0" destOrd="0" presId="urn:microsoft.com/office/officeart/2005/8/layout/bProcess2"/>
    <dgm:cxn modelId="{13DE76B3-8624-408C-B690-6DFFAC96E2F1}" type="presParOf" srcId="{71A17081-6D03-4D71-B841-9EBDEF04974C}" destId="{3FB345A1-D456-4102-888B-9D88696AAF83}" srcOrd="1" destOrd="0" presId="urn:microsoft.com/office/officeart/2005/8/layout/bProcess2"/>
    <dgm:cxn modelId="{D4AF1619-7605-48B3-A212-9EC1B187F0B7}" type="presParOf" srcId="{71A17081-6D03-4D71-B841-9EBDEF04974C}" destId="{2C3762FA-DEB3-446D-A932-DF8D4E7A87F3}" srcOrd="2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5D57ED-5C23-420E-BE43-A52BD7E6638A}">
      <dsp:nvSpPr>
        <dsp:cNvPr id="0" name=""/>
        <dsp:cNvSpPr/>
      </dsp:nvSpPr>
      <dsp:spPr>
        <a:xfrm>
          <a:off x="766" y="568149"/>
          <a:ext cx="2512157" cy="251215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Spotlight 2 Audio / Английский в фокусе 2 класс Аудиокурс</a:t>
          </a:r>
          <a:endParaRPr lang="en-US" sz="1700" kern="1200"/>
        </a:p>
      </dsp:txBody>
      <dsp:txXfrm>
        <a:off x="368663" y="936046"/>
        <a:ext cx="1776363" cy="1776363"/>
      </dsp:txXfrm>
    </dsp:sp>
    <dsp:sp modelId="{3FB345A1-D456-4102-888B-9D88696AAF83}">
      <dsp:nvSpPr>
        <dsp:cNvPr id="0" name=""/>
        <dsp:cNvSpPr/>
      </dsp:nvSpPr>
      <dsp:spPr>
        <a:xfrm rot="5400000">
          <a:off x="2720177" y="1491367"/>
          <a:ext cx="879255" cy="665721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3762FA-DEB3-446D-A932-DF8D4E7A87F3}">
      <dsp:nvSpPr>
        <dsp:cNvPr id="0" name=""/>
        <dsp:cNvSpPr/>
      </dsp:nvSpPr>
      <dsp:spPr>
        <a:xfrm>
          <a:off x="3769003" y="568149"/>
          <a:ext cx="2512157" cy="2512157"/>
        </a:xfrm>
        <a:prstGeom prst="ellipse">
          <a:avLst/>
        </a:prstGeom>
        <a:solidFill>
          <a:schemeClr val="accent2">
            <a:hueOff val="-1496756"/>
            <a:satOff val="-674"/>
            <a:lumOff val="70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- содержит записи новых слов, диалогов, песен, а также другие задания из учебника и рабочей тетради.</a:t>
          </a:r>
          <a:endParaRPr lang="en-US" sz="1700" kern="1200"/>
        </a:p>
      </dsp:txBody>
      <dsp:txXfrm>
        <a:off x="4136900" y="936046"/>
        <a:ext cx="1776363" cy="1776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9/30/2020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02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13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47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5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7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0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105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9/30/2020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862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7378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40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05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9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0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801841-C8F7-4C64-8E9B-45AA39DAD1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97" r="-2" b="7005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329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3272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76055" y="2350017"/>
            <a:ext cx="4948256" cy="1642451"/>
          </a:xfrm>
        </p:spPr>
        <p:txBody>
          <a:bodyPr>
            <a:normAutofit/>
          </a:bodyPr>
          <a:lstStyle/>
          <a:p>
            <a:r>
              <a:rPr lang="ru-RU" sz="3600">
                <a:solidFill>
                  <a:schemeClr val="tx1"/>
                </a:solidFill>
                <a:latin typeface="Book Antiqua"/>
              </a:rPr>
              <a:t>УМК Spotlight 2 </a:t>
            </a:r>
            <a:br>
              <a:rPr lang="ru-RU" sz="3600">
                <a:solidFill>
                  <a:schemeClr val="tx1"/>
                </a:solidFill>
                <a:latin typeface="Book Antiqua"/>
              </a:rPr>
            </a:br>
            <a:r>
              <a:rPr lang="ru-RU" sz="3600">
                <a:solidFill>
                  <a:schemeClr val="tx1"/>
                </a:solidFill>
                <a:latin typeface="Book Antiqua"/>
              </a:rPr>
              <a:t>Мультимедийные материалы</a:t>
            </a:r>
            <a:endParaRPr lang="ru-RU" sz="360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76055" y="3990546"/>
            <a:ext cx="4775075" cy="5596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Чернышова Анна, Юрченко Екатерина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1657BF2-BFFB-4FF0-9FE2-4D7F7A7C9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397171-E233-4F26-9A8C-29C436537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4393" y="237744"/>
            <a:ext cx="7652977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A830B9C-C9EB-4D80-9552-AE9DE3075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5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E786C9-E821-4A51-8659-7ACEE4696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ru-RU"/>
              <a:t>Аудио</a:t>
            </a:r>
          </a:p>
        </p:txBody>
      </p:sp>
      <p:pic>
        <p:nvPicPr>
          <p:cNvPr id="10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419D592-0684-48AD-AAE3-B12A3203C2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9" r="2069" b="-2"/>
          <a:stretch/>
        </p:blipFill>
        <p:spPr>
          <a:xfrm>
            <a:off x="7837371" y="237744"/>
            <a:ext cx="4124416" cy="6382512"/>
          </a:xfrm>
          <a:prstGeom prst="rect">
            <a:avLst/>
          </a:prstGeom>
        </p:spPr>
      </p:pic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0442C4B7-9FE3-41B6-8E16-24EF8CECD2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4597945"/>
              </p:ext>
            </p:extLst>
          </p:nvPr>
        </p:nvGraphicFramePr>
        <p:xfrm>
          <a:off x="868680" y="2386584"/>
          <a:ext cx="6281928" cy="3648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9" name="Рисунок 20">
            <a:extLst>
              <a:ext uri="{FF2B5EF4-FFF2-40B4-BE49-F238E27FC236}">
                <a16:creationId xmlns:a16="http://schemas.microsoft.com/office/drawing/2014/main" id="{820FC3AF-4263-4F37-9C13-A007542E1B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855" y="371764"/>
            <a:ext cx="6195290" cy="606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4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2CEE1E-88A5-4138-8468-933EE77AD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450" y="727627"/>
            <a:ext cx="4957553" cy="164592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Аудио</a:t>
            </a:r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316D36A-49C7-41A5-B8A5-EF2D47322B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85"/>
          <a:stretch/>
        </p:blipFill>
        <p:spPr>
          <a:xfrm>
            <a:off x="1332678" y="1206900"/>
            <a:ext cx="4159594" cy="4462365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0F4BADDF-6C75-4D53-80F1-DB16866D0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50" y="2377283"/>
            <a:ext cx="4957554" cy="349612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1500" err="1">
                <a:latin typeface="Book Antiqua"/>
              </a:rPr>
              <a:t>Spotlight</a:t>
            </a:r>
            <a:r>
              <a:rPr lang="ru-RU" sz="1500">
                <a:latin typeface="Book Antiqua"/>
              </a:rPr>
              <a:t> 2 / Английский в фокусе 2 класс Электронное приложение к учебнику с </a:t>
            </a:r>
            <a:r>
              <a:rPr lang="ru-RU" sz="1500" err="1">
                <a:latin typeface="Book Antiqua"/>
              </a:rPr>
              <a:t>аудиокурсом</a:t>
            </a:r>
            <a:r>
              <a:rPr lang="ru-RU" sz="1500">
                <a:latin typeface="Book Antiqua"/>
              </a:rPr>
              <a:t> для самостоятельных занятий дома</a:t>
            </a:r>
            <a:endParaRPr lang="ru-RU" sz="1500">
              <a:ea typeface="+mn-lt"/>
              <a:cs typeface="+mn-lt"/>
            </a:endParaRPr>
          </a:p>
          <a:p>
            <a:pPr>
              <a:lnSpc>
                <a:spcPct val="90000"/>
              </a:lnSpc>
            </a:pPr>
            <a:r>
              <a:rPr lang="ru-RU" sz="1500" b="1"/>
              <a:t>На диске:</a:t>
            </a:r>
            <a:endParaRPr lang="ru-RU" sz="1500"/>
          </a:p>
          <a:p>
            <a:pPr>
              <a:lnSpc>
                <a:spcPct val="90000"/>
              </a:lnSpc>
            </a:pPr>
            <a:r>
              <a:rPr lang="ru-RU" sz="1500" err="1">
                <a:ea typeface="+mn-lt"/>
                <a:cs typeface="+mn-lt"/>
              </a:rPr>
              <a:t>Аудиокурс</a:t>
            </a:r>
            <a:r>
              <a:rPr lang="ru-RU" sz="1500">
                <a:ea typeface="+mn-lt"/>
                <a:cs typeface="+mn-lt"/>
              </a:rPr>
              <a:t> для самостоятельных занятий дома</a:t>
            </a:r>
            <a:endParaRPr lang="ru-RU" sz="1500"/>
          </a:p>
          <a:p>
            <a:pPr>
              <a:lnSpc>
                <a:spcPct val="90000"/>
              </a:lnSpc>
            </a:pPr>
            <a:r>
              <a:rPr lang="ru-RU" sz="1500">
                <a:ea typeface="+mn-lt"/>
                <a:cs typeface="+mn-lt"/>
              </a:rPr>
              <a:t>Список треков к </a:t>
            </a:r>
            <a:r>
              <a:rPr lang="ru-RU" sz="1500" err="1">
                <a:ea typeface="+mn-lt"/>
                <a:cs typeface="+mn-lt"/>
              </a:rPr>
              <a:t>аудиокурсу</a:t>
            </a:r>
            <a:endParaRPr lang="ru-RU" sz="1500" err="1"/>
          </a:p>
          <a:p>
            <a:pPr>
              <a:lnSpc>
                <a:spcPct val="90000"/>
              </a:lnSpc>
            </a:pPr>
            <a:r>
              <a:rPr lang="ru-RU" sz="1500">
                <a:ea typeface="+mn-lt"/>
                <a:cs typeface="+mn-lt"/>
              </a:rPr>
              <a:t>Учебные словари ABBYY </a:t>
            </a:r>
            <a:r>
              <a:rPr lang="ru-RU" sz="1500" err="1">
                <a:ea typeface="+mn-lt"/>
                <a:cs typeface="+mn-lt"/>
              </a:rPr>
              <a:t>Lingvo</a:t>
            </a:r>
            <a:endParaRPr lang="ru-RU" sz="1500" err="1"/>
          </a:p>
          <a:p>
            <a:pPr>
              <a:lnSpc>
                <a:spcPct val="90000"/>
              </a:lnSpc>
            </a:pPr>
            <a:r>
              <a:rPr lang="ru-RU" sz="1500">
                <a:ea typeface="+mn-lt"/>
                <a:cs typeface="+mn-lt"/>
              </a:rPr>
              <a:t>Учебная игровая программа ABBYY </a:t>
            </a:r>
            <a:r>
              <a:rPr lang="ru-RU" sz="1500" err="1">
                <a:ea typeface="+mn-lt"/>
                <a:cs typeface="+mn-lt"/>
              </a:rPr>
              <a:t>Tutor</a:t>
            </a:r>
            <a:r>
              <a:rPr lang="ru-RU" sz="1500">
                <a:ea typeface="+mn-lt"/>
                <a:cs typeface="+mn-lt"/>
              </a:rPr>
              <a:t> для запоминания слов из уроков учебника</a:t>
            </a:r>
            <a:endParaRPr lang="ru-RU" sz="1500"/>
          </a:p>
          <a:p>
            <a:pPr>
              <a:lnSpc>
                <a:spcPct val="90000"/>
              </a:lnSpc>
            </a:pPr>
            <a:r>
              <a:rPr lang="ru-RU" sz="1500">
                <a:ea typeface="+mn-lt"/>
                <a:cs typeface="+mn-lt"/>
              </a:rPr>
              <a:t>Диск можно использовать на компьютере, MP3-плеере и любых аудиосистемах, поддерживающих воспроизведение файлов формата MP3.</a:t>
            </a:r>
            <a:endParaRPr lang="ru-RU" sz="1500"/>
          </a:p>
          <a:p>
            <a:pPr>
              <a:lnSpc>
                <a:spcPct val="90000"/>
              </a:lnSpc>
            </a:pPr>
            <a:endParaRPr lang="ru-RU" sz="1500"/>
          </a:p>
        </p:txBody>
      </p:sp>
    </p:spTree>
    <p:extLst>
      <p:ext uri="{BB962C8B-B14F-4D97-AF65-F5344CB8AC3E}">
        <p14:creationId xmlns:p14="http://schemas.microsoft.com/office/powerpoint/2010/main" val="3744618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47421797-7B77-498E-A01C-0A1194615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84A3A8E-DBCD-4E78-A3C9-2703B6B89C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890" b="1"/>
          <a:stretch/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7" name="Rectangle 10">
            <a:extLst>
              <a:ext uri="{FF2B5EF4-FFF2-40B4-BE49-F238E27FC236}">
                <a16:creationId xmlns:a16="http://schemas.microsoft.com/office/drawing/2014/main" id="{926D38EC-CD1B-456B-A813-64F8D8E71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C18E46-CA2E-43A8-A2EC-61D30FAC3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525E51-0647-46E2-B22F-A72DEE94D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ru-RU"/>
              <a:t>Видеокурс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3F3E23-8424-4A2E-8D20-81A8D2BCA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8496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Видеоматериал включает новую лексику, диалоги, песни, а также основные языковые модели, которые дети изучают в каждом модуле, и сказку The Town Mouse and the Country Mouse. </a:t>
            </a:r>
          </a:p>
          <a:p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Учащиеся имеют возможность не только слышать любимых персонажей, но и наблюдать за ними, что повышает их интерес к изучаемому материалу. </a:t>
            </a:r>
          </a:p>
          <a:p>
            <a:r>
              <a:rPr lang="ru-RU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Яркие красочные анимационные видеоролики профессионально озвучены носителями языка. Работа с видео ведётся по мере прохождения материала учебника.</a:t>
            </a:r>
            <a:endParaRPr lang="ru-RU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3026031-F22E-43F3-BF8E-3548ABA4C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764" y="694836"/>
            <a:ext cx="10686472" cy="546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6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FE488-EA62-42C4-AC00-CFD114979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Программное обеспечение для интерактивной доски/Whiteboard Software</a:t>
            </a:r>
          </a:p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6A845F-AF24-4049-88F4-9C152DE7F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ea typeface="+mn-lt"/>
                <a:cs typeface="+mn-lt"/>
              </a:rPr>
              <a:t>Электронное приложение для интерактивной доски используется учителем на уроке. Диск содержит учебник в мультимедийной форме, разработанный специально для интерактивной доски.</a:t>
            </a:r>
          </a:p>
          <a:p>
            <a:r>
              <a:rPr lang="ru-RU" dirty="0">
                <a:ea typeface="+mn-lt"/>
                <a:cs typeface="+mn-lt"/>
              </a:rPr>
              <a:t>Данный компонент облегчит работу учителя при проведении занятий и позволит сделать уроки живыми и интересными. Яркое и наглядное представление грамматического материала, </a:t>
            </a:r>
            <a:r>
              <a:rPr lang="ru-RU" dirty="0" err="1">
                <a:ea typeface="+mn-lt"/>
                <a:cs typeface="+mn-lt"/>
              </a:rPr>
              <a:t>аудиоупражнения</a:t>
            </a:r>
            <a:r>
              <a:rPr lang="ru-RU" dirty="0">
                <a:ea typeface="+mn-lt"/>
                <a:cs typeface="+mn-lt"/>
              </a:rPr>
              <a:t>, анимационное видео, многочисленные образцы-опоры при выполнении упражнений, весёлые игры, плакаты и многое другое позволят разнообразить уроки английского языка, сделать их ещё интереснее, живее и увлекательнее.</a:t>
            </a:r>
            <a:endParaRPr lang="ru-RU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219ABEB-5BC6-448E-821E-2E1C27C97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37" y="569857"/>
            <a:ext cx="5352473" cy="4228924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81A20B90-5CD5-4E2D-B6FC-C7E02EEA6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128" y="540138"/>
            <a:ext cx="5698835" cy="427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3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58A187-A4B1-42EB-A4C7-8635BA507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F14E7F-3054-458C-ACF9-A8DA1757C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747C1C-97FC-4D70-A6C8-A01FBCF5A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CDC370-AE44-4300-98BA-FE204E881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7B15501-CB9A-4642-80EE-2876EF039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AFF9525-325F-47B3-A63C-93C12253A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B645BD8A-B13F-463A-9101-4FB883F064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003B42-F17E-473C-9366-9369C04711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9DDF01-2EFB-49D0-864E-0CE29F33A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0F4FB3-3195-459B-89EC-3EB61DF12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040" y="1754659"/>
            <a:ext cx="9860547" cy="30054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6800" cap="all" spc="-100">
                <a:solidFill>
                  <a:schemeClr val="bg1"/>
                </a:solidFill>
              </a:rPr>
              <a:t>Спасибо за внимание! 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EEA5BB7-5B71-4B52-AD7F-3BA82A617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A1BDD5A-B952-463D-8BF6-F89EC6F21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455369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2C2EF86-4721-4AC5-AC3A-5343FE12B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455369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42A6C7C-49DA-4D7E-9647-1696C74DF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100664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4938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AnalogousFromRegularSeedLeftStep">
      <a:dk1>
        <a:srgbClr val="000000"/>
      </a:dk1>
      <a:lt1>
        <a:srgbClr val="FFFFFF"/>
      </a:lt1>
      <a:dk2>
        <a:srgbClr val="412438"/>
      </a:dk2>
      <a:lt2>
        <a:srgbClr val="E2E3E8"/>
      </a:lt2>
      <a:accent1>
        <a:srgbClr val="B0A11F"/>
      </a:accent1>
      <a:accent2>
        <a:srgbClr val="D57217"/>
      </a:accent2>
      <a:accent3>
        <a:srgbClr val="E73529"/>
      </a:accent3>
      <a:accent4>
        <a:srgbClr val="D5175A"/>
      </a:accent4>
      <a:accent5>
        <a:srgbClr val="E729BB"/>
      </a:accent5>
      <a:accent6>
        <a:srgbClr val="B117D5"/>
      </a:accent6>
      <a:hlink>
        <a:srgbClr val="636ECB"/>
      </a:hlink>
      <a:folHlink>
        <a:srgbClr val="7F7F7F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SavonVTI</vt:lpstr>
      <vt:lpstr>УМК Spotlight 2  Мультимедийные материалы</vt:lpstr>
      <vt:lpstr>Аудио</vt:lpstr>
      <vt:lpstr>Аудио</vt:lpstr>
      <vt:lpstr>Видеокурс</vt:lpstr>
      <vt:lpstr>Программное обеспечение для интерактивной доски/Whiteboard Software </vt:lpstr>
      <vt:lpstr>Спасибо за внимание!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105</cp:revision>
  <dcterms:created xsi:type="dcterms:W3CDTF">2020-09-30T17:38:58Z</dcterms:created>
  <dcterms:modified xsi:type="dcterms:W3CDTF">2020-09-30T18:09:57Z</dcterms:modified>
</cp:coreProperties>
</file>