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7" autoAdjust="0"/>
    <p:restoredTop sz="94660"/>
  </p:normalViewPr>
  <p:slideViewPr>
    <p:cSldViewPr snapToGrid="0">
      <p:cViewPr varScale="1">
        <p:scale>
          <a:sx n="86" d="100"/>
          <a:sy n="86" d="100"/>
        </p:scale>
        <p:origin x="8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95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735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95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811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04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392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57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53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04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95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495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26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8919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083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689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309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48121-E690-434F-977B-75295352D65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25EAE5B-0F77-452B-9157-E79B32371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94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Starlight</a:t>
            </a:r>
            <a:br>
              <a:rPr lang="en-US" dirty="0"/>
            </a:br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Чернышова Анна</a:t>
            </a:r>
          </a:p>
          <a:p>
            <a:r>
              <a:rPr lang="ru-RU" dirty="0" smtClean="0"/>
              <a:t>18ИА-о-31/2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657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3903" y="256478"/>
            <a:ext cx="6188926" cy="4081347"/>
          </a:xfrm>
        </p:spPr>
        <p:txBody>
          <a:bodyPr>
            <a:noAutofit/>
          </a:bodyPr>
          <a:lstStyle/>
          <a:p>
            <a:r>
              <a:rPr lang="ru-RU" sz="2000" dirty="0" smtClean="0"/>
              <a:t>	Учебник </a:t>
            </a:r>
            <a:r>
              <a:rPr lang="ru-RU" sz="2000" dirty="0"/>
              <a:t>(</a:t>
            </a:r>
            <a:r>
              <a:rPr lang="ru-RU" sz="2000" dirty="0" err="1"/>
              <a:t>Student’s</a:t>
            </a:r>
            <a:r>
              <a:rPr lang="ru-RU" sz="2000" dirty="0"/>
              <a:t> </a:t>
            </a:r>
            <a:r>
              <a:rPr lang="ru-RU" sz="2000" dirty="0" err="1"/>
              <a:t>Book</a:t>
            </a:r>
            <a:r>
              <a:rPr lang="ru-RU" sz="2000" dirty="0"/>
              <a:t>) является основным компонентом УМК «Звёздный английский» и предназначен для учащихся 3 класса общеобразовательных учреждений и школ с углублённым изучением английского языка. Учебник включает тексты и задания про русскую культуру, содержит упражнения на формирование </a:t>
            </a:r>
            <a:r>
              <a:rPr lang="ru-RU" sz="2000" dirty="0" err="1"/>
              <a:t>общеучебных</a:t>
            </a:r>
            <a:r>
              <a:rPr lang="ru-RU" sz="2000" dirty="0"/>
              <a:t> навыков и умений, предоставляет возможность для дифференцированного подхода к деятельности учащихся, имеет воспитательную и развивающую ценность материалов, широкие возможности для социализации учащихся.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	</a:t>
            </a:r>
            <a:endParaRPr lang="ru-RU" sz="2000" dirty="0"/>
          </a:p>
        </p:txBody>
      </p:sp>
      <p:pic>
        <p:nvPicPr>
          <p:cNvPr id="1026" name="Picture 2" descr="Starlight 3 / Звездный английский 3 клас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47625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96000" y="447163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	Учебник </a:t>
            </a:r>
            <a:r>
              <a:rPr lang="ru-RU" dirty="0"/>
              <a:t>получил положительные заключения РАО и РАН на соответствие федеральному компоненту Государственного образовательного стандарта начального общего образования по иностранным языкам и федеральному государственному образовательному стандарту начального общего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00676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541" y="0"/>
            <a:ext cx="10534455" cy="5887844"/>
          </a:xfrm>
        </p:spPr>
        <p:txBody>
          <a:bodyPr>
            <a:noAutofit/>
          </a:bodyPr>
          <a:lstStyle/>
          <a:p>
            <a:pPr algn="ctr"/>
            <a:r>
              <a:rPr lang="ru-RU" sz="1200" b="1" i="1" u="sng" dirty="0">
                <a:solidFill>
                  <a:srgbClr val="0070C0"/>
                </a:solidFill>
                <a:latin typeface="Bahnschrift SemiBold" panose="020B0502040204020203" pitchFamily="34" charset="0"/>
              </a:rPr>
              <a:t>УМК «Звездный английский» для начальной школы состоит из следующих компонентов:</a:t>
            </a:r>
            <a:br>
              <a:rPr lang="ru-RU" sz="1200" b="1" i="1" u="sng" dirty="0">
                <a:solidFill>
                  <a:srgbClr val="0070C0"/>
                </a:solidFill>
                <a:latin typeface="Bahnschrift SemiBold" panose="020B0502040204020203" pitchFamily="34" charset="0"/>
              </a:rPr>
            </a:br>
            <a:r>
              <a:rPr lang="ru-RU" sz="1200" dirty="0">
                <a:solidFill>
                  <a:schemeClr val="tx1"/>
                </a:solidFill>
              </a:rPr>
              <a:t> 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 smtClean="0">
                <a:solidFill>
                  <a:schemeClr val="tx1"/>
                </a:solidFill>
              </a:rPr>
              <a:t>	</a:t>
            </a:r>
            <a:r>
              <a:rPr lang="en-US" sz="1800" dirty="0"/>
              <a:t> &gt; </a:t>
            </a:r>
            <a:r>
              <a:rPr lang="en-US" sz="1800" b="1" dirty="0"/>
              <a:t>Starlight 3. Student's book. Part 1,2 / </a:t>
            </a:r>
            <a:r>
              <a:rPr lang="ru-RU" sz="1800" b="1" dirty="0"/>
              <a:t>Звёздный английский 3 класс. Часть 1,2. Учебник для общеобразовательных учреждений и школ с углубленным изучением английского языка. </a:t>
            </a:r>
            <a:r>
              <a:rPr lang="ru-RU" sz="1800" dirty="0"/>
              <a:t>Баранова К.М., Дули Д., Копылова В.В., </a:t>
            </a:r>
            <a:r>
              <a:rPr lang="ru-RU" sz="1800" dirty="0" err="1"/>
              <a:t>Мильруд</a:t>
            </a:r>
            <a:r>
              <a:rPr lang="ru-RU" sz="1800" dirty="0"/>
              <a:t> Р.П., Эванс В. (2011) </a:t>
            </a:r>
            <a:r>
              <a:rPr lang="ru-RU" sz="1800" b="1" dirty="0"/>
              <a:t>(+</a:t>
            </a:r>
            <a:r>
              <a:rPr lang="en-US" sz="1800" b="1" dirty="0"/>
              <a:t>audio)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en-US" sz="1800" dirty="0" smtClean="0"/>
              <a:t>&gt; </a:t>
            </a:r>
            <a:r>
              <a:rPr lang="en-US" sz="1800" b="1" dirty="0"/>
              <a:t>Starlight 11. Workbook. Part 1,2 / </a:t>
            </a:r>
            <a:r>
              <a:rPr lang="ru-RU" sz="1800" b="1" dirty="0"/>
              <a:t>Звёздный английский 3 класс. Рабочая тетрадь. Часть 1,2.</a:t>
            </a:r>
            <a:r>
              <a:rPr lang="ru-RU" sz="1800" dirty="0"/>
              <a:t> Баранова К.М., Дули Д., Копылова В.В., </a:t>
            </a:r>
            <a:r>
              <a:rPr lang="ru-RU" sz="1800" dirty="0" err="1"/>
              <a:t>Мильруд</a:t>
            </a:r>
            <a:r>
              <a:rPr lang="ru-RU" sz="1800" dirty="0"/>
              <a:t> Р.П., Эванс В. (2011) </a:t>
            </a:r>
            <a:r>
              <a:rPr lang="ru-RU" sz="1800" b="1" dirty="0"/>
              <a:t>(+</a:t>
            </a:r>
            <a:r>
              <a:rPr lang="en-US" sz="1800" b="1" dirty="0"/>
              <a:t>audio)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en-US" sz="1800" dirty="0" smtClean="0"/>
              <a:t>&gt; </a:t>
            </a:r>
            <a:r>
              <a:rPr lang="en-US" sz="1800" b="1" dirty="0"/>
              <a:t>Starlight 3. Test Booklet / </a:t>
            </a:r>
            <a:r>
              <a:rPr lang="ru-RU" sz="1800" b="1" dirty="0"/>
              <a:t>Звёздный английский 3 класс. Контрольные задания. </a:t>
            </a:r>
            <a:r>
              <a:rPr lang="ru-RU" sz="1800" dirty="0"/>
              <a:t>Баранова К.М., Дули Д., Копылова В.В., </a:t>
            </a:r>
            <a:r>
              <a:rPr lang="ru-RU" sz="1800" dirty="0" err="1"/>
              <a:t>Мильруд</a:t>
            </a:r>
            <a:r>
              <a:rPr lang="ru-RU" sz="1800" dirty="0"/>
              <a:t> Р.П., Эванс В. (2012)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800" dirty="0" smtClean="0"/>
              <a:t>&gt; </a:t>
            </a:r>
            <a:r>
              <a:rPr lang="en-US" sz="1800" b="1" dirty="0"/>
              <a:t>Starlight 3. </a:t>
            </a:r>
            <a:r>
              <a:rPr lang="ru-RU" sz="1800" b="1" dirty="0"/>
              <a:t>Звёздный английский 3 класс. Сборник упражнений.</a:t>
            </a:r>
            <a:r>
              <a:rPr lang="ru-RU" sz="1800" dirty="0"/>
              <a:t> Сахаров Е.В., Бахтина М.Л., Романова К.К. (2013,2018)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800" dirty="0" smtClean="0"/>
              <a:t>&gt; </a:t>
            </a:r>
            <a:r>
              <a:rPr lang="en-US" sz="1800" b="1" dirty="0"/>
              <a:t>Starlight 3. My language Portfolio / </a:t>
            </a:r>
            <a:r>
              <a:rPr lang="ru-RU" sz="1800" b="1" dirty="0"/>
              <a:t>Звёздный английский 3 класс. Мой языковой портфель. </a:t>
            </a:r>
            <a:r>
              <a:rPr lang="ru-RU" sz="1800" dirty="0"/>
              <a:t>Баранова К.М., Дули Д., Копылова В.В., </a:t>
            </a:r>
            <a:r>
              <a:rPr lang="ru-RU" sz="1800" dirty="0" err="1"/>
              <a:t>Мильруд</a:t>
            </a:r>
            <a:r>
              <a:rPr lang="ru-RU" sz="1800" dirty="0"/>
              <a:t> Р.П., Эванс В.(2012)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800" dirty="0" smtClean="0"/>
              <a:t>&gt; </a:t>
            </a:r>
            <a:r>
              <a:rPr lang="en-US" sz="1800" b="1" dirty="0"/>
              <a:t>Starlight 3-4. </a:t>
            </a:r>
            <a:r>
              <a:rPr lang="ru-RU" sz="1800" b="1" dirty="0"/>
              <a:t>Звёздный английский 3-4 классы. Книга для родителей. </a:t>
            </a:r>
            <a:r>
              <a:rPr lang="ru-RU" sz="1800" dirty="0" err="1"/>
              <a:t>Мильруд</a:t>
            </a:r>
            <a:r>
              <a:rPr lang="ru-RU" sz="1800" dirty="0"/>
              <a:t> Р.П., Суханова О.Н. (2016)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800" dirty="0" smtClean="0"/>
              <a:t>&gt; </a:t>
            </a:r>
            <a:r>
              <a:rPr lang="ru-RU" sz="1800" b="1" dirty="0"/>
              <a:t>Английский язык. Рабочие программы. Предметная линия учебников "Звёздный английский (</a:t>
            </a:r>
            <a:r>
              <a:rPr lang="en-US" sz="1800" b="1" dirty="0"/>
              <a:t>Starlight)", 2-4 </a:t>
            </a:r>
            <a:r>
              <a:rPr lang="ru-RU" sz="1800" b="1" dirty="0"/>
              <a:t>классы. </a:t>
            </a:r>
            <a:r>
              <a:rPr lang="ru-RU" sz="1800" dirty="0" err="1"/>
              <a:t>Мильруд</a:t>
            </a:r>
            <a:r>
              <a:rPr lang="ru-RU" sz="1800" dirty="0"/>
              <a:t> Р.П., Суворова Ж.А. (2014)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800" dirty="0" smtClean="0"/>
              <a:t>&gt; </a:t>
            </a:r>
            <a:r>
              <a:rPr lang="en-US" sz="1800" b="1" dirty="0"/>
              <a:t>Starlight 3 Posters &amp; Flashcards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51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494" y="1516208"/>
            <a:ext cx="8911687" cy="1280890"/>
          </a:xfrm>
        </p:spPr>
        <p:txBody>
          <a:bodyPr>
            <a:noAutofit/>
          </a:bodyPr>
          <a:lstStyle/>
          <a:p>
            <a:r>
              <a:rPr lang="ru-RU" sz="2400" dirty="0"/>
              <a:t>ЧАСТЬ 1.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Starter </a:t>
            </a:r>
            <a:r>
              <a:rPr lang="en-US" sz="2400" dirty="0"/>
              <a:t>Unit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Starlight </a:t>
            </a:r>
            <a:r>
              <a:rPr lang="en-US" sz="2400" dirty="0"/>
              <a:t>Club 1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Module </a:t>
            </a:r>
            <a:r>
              <a:rPr lang="en-US" sz="2400" dirty="0"/>
              <a:t>1 My Family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Module </a:t>
            </a:r>
            <a:r>
              <a:rPr lang="en-US" sz="2400" dirty="0"/>
              <a:t>2 </a:t>
            </a:r>
            <a:r>
              <a:rPr lang="en-US" sz="2400" dirty="0" smtClean="0"/>
              <a:t>At </a:t>
            </a:r>
            <a:r>
              <a:rPr lang="en-US" sz="2400" dirty="0"/>
              <a:t>the Toy Shop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Starlight </a:t>
            </a:r>
            <a:r>
              <a:rPr lang="en-US" sz="2400" dirty="0"/>
              <a:t>Club 2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Module </a:t>
            </a:r>
            <a:r>
              <a:rPr lang="en-US" sz="2400" dirty="0"/>
              <a:t>3 </a:t>
            </a:r>
            <a:r>
              <a:rPr lang="en-US" sz="2400" dirty="0" smtClean="0"/>
              <a:t>It’s </a:t>
            </a:r>
            <a:r>
              <a:rPr lang="en-US" sz="2400" dirty="0"/>
              <a:t>So Cute!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Module </a:t>
            </a:r>
            <a:r>
              <a:rPr lang="en-US" sz="2400" dirty="0"/>
              <a:t>4 Talent Show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Starlight </a:t>
            </a:r>
            <a:r>
              <a:rPr lang="en-US" sz="2400" dirty="0"/>
              <a:t>Club 3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Merry </a:t>
            </a:r>
            <a:r>
              <a:rPr lang="en-US" sz="2400" dirty="0"/>
              <a:t>Christmas!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Грамматический </a:t>
            </a:r>
            <a:r>
              <a:rPr lang="ru-RU" sz="2400" dirty="0"/>
              <a:t>справочник Словарь.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88635" y="15599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Учебник рассчитан на 3 часа в неделю. Имеет четкую организационную структуру и включает в себя: 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4 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основных тематических модуля,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Starlight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клуб, раздел, посвященный праздникам, грамматический справочник. 1 разворот равен 1 академическому уроку.</a:t>
            </a:r>
            <a:endParaRPr lang="ru-RU" dirty="0"/>
          </a:p>
        </p:txBody>
      </p:sp>
      <p:pic>
        <p:nvPicPr>
          <p:cNvPr id="1026" name="Picture 2" descr="https://cdn1.ozone.ru/s3/multimedia-c/c1200/6005608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464" y="1633325"/>
            <a:ext cx="3817434" cy="522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6199" y="0"/>
            <a:ext cx="2925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u="sng" dirty="0" smtClean="0">
                <a:solidFill>
                  <a:srgbClr val="00B0F0"/>
                </a:solidFill>
              </a:rPr>
              <a:t>Структура УМК</a:t>
            </a:r>
            <a:endParaRPr lang="ru-RU" sz="2800" i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27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9066" y="194788"/>
            <a:ext cx="8911687" cy="4354910"/>
          </a:xfrm>
        </p:spPr>
        <p:txBody>
          <a:bodyPr>
            <a:noAutofit/>
          </a:bodyPr>
          <a:lstStyle/>
          <a:p>
            <a:r>
              <a:rPr lang="ru-RU" sz="2000" i="1" u="sng" dirty="0"/>
              <a:t>Учебник (</a:t>
            </a:r>
            <a:r>
              <a:rPr lang="ru-RU" sz="2000" i="1" u="sng" dirty="0" err="1"/>
              <a:t>Student’s</a:t>
            </a:r>
            <a:r>
              <a:rPr lang="ru-RU" sz="2000" i="1" u="sng" dirty="0"/>
              <a:t> </a:t>
            </a:r>
            <a:r>
              <a:rPr lang="ru-RU" sz="2000" i="1" u="sng" dirty="0" err="1"/>
              <a:t>Book</a:t>
            </a:r>
            <a:r>
              <a:rPr lang="ru-RU" sz="2000" i="1" u="sng" dirty="0"/>
              <a:t>)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Учебник нацелен на развитие заинтересованности и вовлечение учащихся в изучение английского языка. Новая лексика представлена четким и</a:t>
            </a:r>
            <a:br>
              <a:rPr lang="ru-RU" sz="2000" dirty="0"/>
            </a:br>
            <a:r>
              <a:rPr lang="ru-RU" sz="2000" dirty="0"/>
              <a:t>эффективным способом с помощью диалогов, песен, игр и заданий по </a:t>
            </a:r>
            <a:r>
              <a:rPr lang="ru-RU" sz="2000" dirty="0" err="1"/>
              <a:t>аудированию</a:t>
            </a:r>
            <a:r>
              <a:rPr lang="ru-RU" sz="2000" dirty="0"/>
              <a:t>. Учебник состоит из двух частей и имеет модульную структуру. Каждая часть включает в себя четыре модуля. Каждый состоит примерно из 10 уроков и раздела для повторения и содержит интересные и</a:t>
            </a:r>
            <a:br>
              <a:rPr lang="ru-RU" sz="2000" dirty="0"/>
            </a:br>
            <a:r>
              <a:rPr lang="ru-RU" sz="2000" dirty="0"/>
              <a:t>увлекательные темы для маленьких учащихся. Также в учебнике много творческих заданий, поощряющих ребенка думать и говорить на английском языке. Каждая страница направлена на активное участие и взаимодействие со стороны детей, на развитие у них рецептивных и продуктивных навыков.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i="1" u="sng" dirty="0" smtClean="0"/>
              <a:t/>
            </a:r>
            <a:br>
              <a:rPr lang="ru-RU" sz="2000" i="1" u="sng" dirty="0" smtClean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848059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6" name="Picture 4" descr="hello_html_32ccac6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79066" y="4700552"/>
            <a:ext cx="102081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/>
              <a:t>Рабочая тетрадь (</a:t>
            </a:r>
            <a:r>
              <a:rPr lang="ru-RU" i="1" u="sng" dirty="0" err="1"/>
              <a:t>Workbook</a:t>
            </a:r>
            <a:r>
              <a:rPr lang="ru-RU" i="1" u="sng" dirty="0" smtClean="0"/>
              <a:t>)</a:t>
            </a:r>
          </a:p>
          <a:p>
            <a:r>
              <a:rPr lang="ru-RU" dirty="0" smtClean="0"/>
              <a:t>Рабочая </a:t>
            </a:r>
            <a:r>
              <a:rPr lang="ru-RU" dirty="0"/>
              <a:t>тетрадь выполнена в цвете. Она предназначена для того, чтобы закрепить языковой материал всех модулей учебника с помощью разнообразных упражнений во всех видах речевой деятельности. Она может быть использована как в классе, так и дома после завершения работы над соответствующим материалом модуля в учебнике.</a:t>
            </a:r>
            <a:r>
              <a:rPr lang="ru-RU" i="1" u="sng" dirty="0"/>
              <a:t/>
            </a:r>
            <a:br>
              <a:rPr lang="ru-RU" i="1" u="sng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47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/>
              <a:t>Языковой портфель (</a:t>
            </a:r>
            <a:r>
              <a:rPr lang="ru-RU" i="1" u="sng" dirty="0" err="1"/>
              <a:t>My</a:t>
            </a:r>
            <a:r>
              <a:rPr lang="ru-RU" i="1" u="sng" dirty="0"/>
              <a:t> </a:t>
            </a:r>
            <a:r>
              <a:rPr lang="ru-RU" i="1" u="sng" dirty="0" err="1"/>
              <a:t>Junior</a:t>
            </a:r>
            <a:r>
              <a:rPr lang="ru-RU" i="1" u="sng" dirty="0"/>
              <a:t> </a:t>
            </a:r>
            <a:r>
              <a:rPr lang="ru-RU" i="1" u="sng" dirty="0" err="1"/>
              <a:t>Language</a:t>
            </a:r>
            <a:r>
              <a:rPr lang="ru-RU" i="1" u="sng" dirty="0"/>
              <a:t> </a:t>
            </a:r>
            <a:r>
              <a:rPr lang="ru-RU" i="1" u="sng" dirty="0" err="1"/>
              <a:t>Portfolio</a:t>
            </a:r>
            <a:r>
              <a:rPr lang="ru-RU" i="1" u="sng" dirty="0"/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Языковой портфель является собственностью учащихся. Он будет пополняться на протяжении всего периода обучения в школе. Это творческая самостоятельная деятельность ребёнка.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54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2357" y="88851"/>
            <a:ext cx="8911687" cy="5966261"/>
          </a:xfrm>
        </p:spPr>
        <p:txBody>
          <a:bodyPr>
            <a:noAutofit/>
          </a:bodyPr>
          <a:lstStyle/>
          <a:p>
            <a:r>
              <a:rPr lang="ru-RU" sz="1600" i="1" u="sng" dirty="0"/>
              <a:t>Книга для учителя (</a:t>
            </a:r>
            <a:r>
              <a:rPr lang="ru-RU" sz="1600" i="1" u="sng" dirty="0" err="1"/>
              <a:t>Teacher’s</a:t>
            </a:r>
            <a:r>
              <a:rPr lang="ru-RU" sz="1600" i="1" u="sng" dirty="0"/>
              <a:t> </a:t>
            </a:r>
            <a:r>
              <a:rPr lang="ru-RU" sz="1600" i="1" u="sng" dirty="0" err="1"/>
              <a:t>Book</a:t>
            </a:r>
            <a:r>
              <a:rPr lang="ru-RU" sz="1600" i="1" u="sng" dirty="0"/>
              <a:t>)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В книге для учителя содержатся подробные поурочные планы, ключи к упражнениям учебника, ключи и рекомендации по работе с компонентами УМК, рекомендации по оцениванию контрольных работ, рекомендации по постановке сказки, тематическое планирование, банк ресурсов (материалы для оценки знаний, умений и навыков учащихся,</a:t>
            </a:r>
            <a:r>
              <a:rPr lang="ru-RU" sz="1600" b="1" dirty="0"/>
              <a:t> </a:t>
            </a:r>
            <a:r>
              <a:rPr lang="ru-RU" sz="1600" i="1" dirty="0" err="1"/>
              <a:t>Templates</a:t>
            </a:r>
            <a:r>
              <a:rPr lang="ru-RU" sz="1600" i="1" dirty="0"/>
              <a:t>/Материалы для поделок</a:t>
            </a:r>
            <a:r>
              <a:rPr lang="ru-RU" sz="1600" dirty="0"/>
              <a:t>). Книга для учителя содержит дополнительные упражнения и игры, позволяющие учителю осуществлять дифференцированный подход, а также тексты упражнений для </a:t>
            </a:r>
            <a:r>
              <a:rPr lang="ru-RU" sz="1600" dirty="0" err="1"/>
              <a:t>аудирования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i="1" u="sng" dirty="0" smtClean="0"/>
              <a:t>Раздаточный </a:t>
            </a:r>
            <a:r>
              <a:rPr lang="ru-RU" sz="1600" i="1" u="sng" dirty="0"/>
              <a:t>материал (</a:t>
            </a:r>
            <a:r>
              <a:rPr lang="ru-RU" sz="1600" i="1" u="sng" dirty="0" err="1"/>
              <a:t>Picture</a:t>
            </a:r>
            <a:r>
              <a:rPr lang="ru-RU" sz="1600" i="1" u="sng" dirty="0"/>
              <a:t> </a:t>
            </a:r>
            <a:r>
              <a:rPr lang="ru-RU" sz="1600" i="1" u="sng" dirty="0" err="1"/>
              <a:t>Flashcards</a:t>
            </a:r>
            <a:r>
              <a:rPr lang="ru-RU" sz="1600" i="1" u="sng" dirty="0"/>
              <a:t>)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Буклет содержит картинки, которые являются визуальной опорой для введения и закрепления лексики и помогают учителю избежать перевода и многословных объяснений. В поурочном планировании книги для учителя даны рекомендации по работе с ними.</a:t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42" y="713676"/>
            <a:ext cx="3234015" cy="4025591"/>
          </a:xfrm>
          <a:prstGeom prst="rect">
            <a:avLst/>
          </a:prstGeom>
        </p:spPr>
      </p:pic>
      <p:pic>
        <p:nvPicPr>
          <p:cNvPr id="1026" name="Picture 2" descr="https://static-ru.insales.ru/images/products/1/3385/250817849/WhatsApp_Image_2019-10-03_at_16.39.25__2_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413932" y="3403990"/>
            <a:ext cx="2858139" cy="381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80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3509" y="21944"/>
            <a:ext cx="8911687" cy="1280890"/>
          </a:xfrm>
        </p:spPr>
        <p:txBody>
          <a:bodyPr>
            <a:noAutofit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i="1" u="sng" dirty="0"/>
              <a:t>Плакаты (</a:t>
            </a:r>
            <a:r>
              <a:rPr lang="ru-RU" sz="1800" i="1" u="sng" dirty="0" err="1"/>
              <a:t>Posters</a:t>
            </a:r>
            <a:r>
              <a:rPr lang="ru-RU" sz="1800" i="1" u="sng" dirty="0"/>
              <a:t>)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На восьми двухсторонних плакатах помещены картинки, иллюстрирующие активную лексику каждого модуля по тематическому принципу. На одной стороне помещена изучаемая лексика с картинками и иллюстрации к песне. На другой стороне размещены картинки для разыгрывания диалогов. Есть также плакат с алфавитом. В планировании книги для учителя даны советы по использованию плакатов для введения и закрепления нового языкового материала.</a:t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i="1" u="sng" dirty="0" err="1" smtClean="0"/>
              <a:t>Аудиокурс</a:t>
            </a:r>
            <a:r>
              <a:rPr lang="ru-RU" sz="1800" i="1" u="sng" dirty="0" smtClean="0"/>
              <a:t> </a:t>
            </a:r>
            <a:r>
              <a:rPr lang="ru-RU" sz="1800" i="1" u="sng" dirty="0"/>
              <a:t>для занятий в классе (</a:t>
            </a:r>
            <a:r>
              <a:rPr lang="ru-RU" sz="1800" i="1" u="sng" dirty="0" err="1"/>
              <a:t>Class</a:t>
            </a:r>
            <a:r>
              <a:rPr lang="ru-RU" sz="1800" i="1" u="sng" dirty="0"/>
              <a:t> CD)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Аудиозаписи содержат записи новых слов, диалогов, песен, а также другие задания из учебника и рабочей тетради.</a:t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184" y="3690075"/>
            <a:ext cx="3092605" cy="30675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3" y="1665949"/>
            <a:ext cx="3273906" cy="404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6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027" y="0"/>
            <a:ext cx="8911687" cy="524466"/>
          </a:xfrm>
        </p:spPr>
        <p:txBody>
          <a:bodyPr>
            <a:normAutofit fontScale="90000"/>
          </a:bodyPr>
          <a:lstStyle/>
          <a:p>
            <a:r>
              <a:rPr lang="ru-RU" i="1" u="sng" dirty="0" smtClean="0">
                <a:solidFill>
                  <a:srgbClr val="00B0F0"/>
                </a:solidFill>
              </a:rPr>
              <a:t>Задания на различные виды контроля</a:t>
            </a:r>
            <a:endParaRPr lang="ru-RU" i="1" u="sng" dirty="0">
              <a:solidFill>
                <a:srgbClr val="00B0F0"/>
              </a:solidFill>
            </a:endParaRPr>
          </a:p>
        </p:txBody>
      </p:sp>
      <p:sp>
        <p:nvSpPr>
          <p:cNvPr id="3" name="AutoShape 2" descr="https://cv9.litres.ru/pub/c/bumajnaya-kniga/cover_max1500/36005298-jenny-dooley-starlight-3-test-booklet-angliyskiy-yazyk-3-klass-kontrolnye-zadaniya-360052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014" y="606850"/>
            <a:ext cx="4454986" cy="62511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0993" y="555285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3A3A3A"/>
                </a:solidFill>
                <a:latin typeface="Arial" panose="020B0604020202020204" pitchFamily="34" charset="0"/>
              </a:rPr>
              <a:t>«Звёздный английский» для 3 класса </a:t>
            </a:r>
            <a:r>
              <a:rPr lang="ru-RU" dirty="0" smtClean="0">
                <a:solidFill>
                  <a:srgbClr val="3A3A3A"/>
                </a:solidFill>
                <a:latin typeface="Arial" panose="020B0604020202020204" pitchFamily="34" charset="0"/>
              </a:rPr>
              <a:t>включает </a:t>
            </a:r>
            <a:r>
              <a:rPr lang="ru-RU" dirty="0">
                <a:solidFill>
                  <a:srgbClr val="3A3A3A"/>
                </a:solidFill>
                <a:latin typeface="Arial" panose="020B0604020202020204" pitchFamily="34" charset="0"/>
              </a:rPr>
              <a:t>контрольные задания, которые выполняются по завершению работы над каждым модулем учебника. Помимо этого, в сборнике дается материал для промежуточного контроля и итоговая годовая контрольная работа.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17089" y="2515019"/>
            <a:ext cx="671992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Open Sans"/>
              </a:rPr>
              <a:t>В УМК «Звёздный английский - 3» имеются следующие </a:t>
            </a:r>
            <a:r>
              <a:rPr lang="ru-RU" sz="1400" b="1" i="1" dirty="0">
                <a:solidFill>
                  <a:srgbClr val="000000"/>
                </a:solidFill>
                <a:latin typeface="Open Sans"/>
              </a:rPr>
              <a:t>формы</a:t>
            </a:r>
            <a:r>
              <a:rPr lang="ru-RU" sz="1400" b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b="1" i="1" dirty="0">
                <a:solidFill>
                  <a:srgbClr val="000000"/>
                </a:solidFill>
                <a:latin typeface="Open Sans"/>
              </a:rPr>
              <a:t>организации контроля и самоконтроля знаний учащихся:</a:t>
            </a:r>
            <a:endParaRPr lang="ru-RU" sz="1400" dirty="0">
              <a:solidFill>
                <a:srgbClr val="000000"/>
              </a:solidFill>
              <a:latin typeface="Open Sans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Open Sans"/>
              </a:rPr>
              <a:t>–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Portfolio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:</a:t>
            </a:r>
            <a:r>
              <a:rPr lang="ru-RU" sz="1400" b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dirty="0">
                <a:solidFill>
                  <a:srgbClr val="000000"/>
                </a:solidFill>
                <a:latin typeface="Open Sans"/>
              </a:rPr>
              <a:t>письменные и устные задания в учебнике, обобщающие изученный материал.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Open Sans"/>
              </a:rPr>
              <a:t>–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Board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Game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:</a:t>
            </a:r>
            <a:r>
              <a:rPr lang="ru-RU" sz="1400" dirty="0">
                <a:solidFill>
                  <a:srgbClr val="000000"/>
                </a:solidFill>
                <a:latin typeface="Open Sans"/>
              </a:rPr>
              <a:t> игра в рабочей тетради на закрепление изученного языкового материала.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Open Sans"/>
              </a:rPr>
              <a:t>–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Checkpoint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:</a:t>
            </a:r>
            <a:r>
              <a:rPr lang="ru-RU" sz="1400" b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dirty="0">
                <a:solidFill>
                  <a:srgbClr val="000000"/>
                </a:solidFill>
                <a:latin typeface="Open Sans"/>
              </a:rPr>
              <a:t>задания в учебнике, направленные на самооценку учащихся и самоконтроль знаний материала модуля.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Open Sans"/>
              </a:rPr>
              <a:t>– 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Языковой портфель:</a:t>
            </a:r>
            <a:r>
              <a:rPr lang="ru-RU" sz="1400" b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dirty="0">
                <a:solidFill>
                  <a:srgbClr val="000000"/>
                </a:solidFill>
                <a:latin typeface="Open Sans"/>
              </a:rPr>
              <a:t>творческие работы к каждому модулю для использования в коммуникативных заданиях.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Open Sans"/>
              </a:rPr>
              <a:t>–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Evaluation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chart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for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games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and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activities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(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formative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evaluation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):</a:t>
            </a:r>
            <a:r>
              <a:rPr lang="ru-RU" sz="1400" b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dirty="0">
                <a:solidFill>
                  <a:srgbClr val="000000"/>
                </a:solidFill>
                <a:latin typeface="Open Sans"/>
              </a:rPr>
              <a:t>оценка деятельности каждого ученика на уроке с комментариями.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Open Sans"/>
              </a:rPr>
              <a:t>–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Evaluation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chart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for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each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unit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(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cumulative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i="1" dirty="0" err="1">
                <a:solidFill>
                  <a:srgbClr val="000000"/>
                </a:solidFill>
                <a:latin typeface="Open Sans"/>
              </a:rPr>
              <a:t>evaluation</a:t>
            </a:r>
            <a:r>
              <a:rPr lang="ru-RU" sz="1400" i="1" dirty="0">
                <a:solidFill>
                  <a:srgbClr val="000000"/>
                </a:solidFill>
                <a:latin typeface="Open Sans"/>
              </a:rPr>
              <a:t>):</a:t>
            </a:r>
            <a:r>
              <a:rPr lang="ru-RU" sz="1400" b="1" dirty="0">
                <a:solidFill>
                  <a:srgbClr val="000000"/>
                </a:solidFill>
                <a:latin typeface="Open Sans"/>
              </a:rPr>
              <a:t> </a:t>
            </a:r>
            <a:r>
              <a:rPr lang="ru-RU" sz="1400" dirty="0">
                <a:solidFill>
                  <a:srgbClr val="000000"/>
                </a:solidFill>
                <a:latin typeface="Open Sans"/>
              </a:rPr>
              <a:t>оценка сформированных умений каждого ученика, а также мотивации учения по разделам учебника.</a:t>
            </a:r>
            <a:endParaRPr lang="ru-RU" sz="1400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60016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0810" y="0"/>
            <a:ext cx="10641980" cy="1280890"/>
          </a:xfrm>
        </p:spPr>
        <p:txBody>
          <a:bodyPr>
            <a:normAutofit/>
          </a:bodyPr>
          <a:lstStyle/>
          <a:p>
            <a:r>
              <a:rPr lang="ru-RU" sz="1800" b="1" i="1" u="sng" dirty="0"/>
              <a:t>Промежуточная контрольная работа по английскому языку для обучающихся  3 класса</a:t>
            </a:r>
            <a:endParaRPr lang="ru-RU" sz="1800" i="1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84555" y="513605"/>
            <a:ext cx="70698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Контрольная работа для учащихся 3 класса (2 год обучения) составлена в соответствии  с требованиями государственного стандарта начального общего образования.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Цель работы: 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определение уровня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сформированности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умений и навыков по английскому языку.</a:t>
            </a:r>
          </a:p>
          <a:p>
            <a:pPr marR="76200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Планируемые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результаты: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правильно писать изученные слова, употреблять в речи изученные лексические единицы (слова, словосочетания, реплики-клише речевого этикета) в пределах тематики. Распознавать и употреблять в речи предложения с начальным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There+to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There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a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lot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of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flowers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park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). Распознавать и употреблять в речи глаголы в наиболее употребительных временных формах действительного залога: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Present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Simple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Present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Continuous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Разпознавать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и употреблять в речи слова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much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many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437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05052" y="0"/>
            <a:ext cx="10786948" cy="46782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Variant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Look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picture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Circle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ru-RU" altLang="ru-RU" sz="1400" b="1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kumimoji="0" lang="ru-RU" altLang="ru-RU" sz="14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ru-RU" altLang="ru-RU" sz="14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ru-RU" altLang="ru-RU" sz="1400" b="1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kumimoji="0" lang="ru-RU" altLang="ru-RU" sz="14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classroom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five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boys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classroom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windows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classroom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bag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classroom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ru-RU" altLang="ru-RU" sz="1400" b="1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kumimoji="0" lang="ru-RU" altLang="ru-RU" sz="14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ru-RU" altLang="ru-RU" sz="1400" b="0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ru-RU" altLang="ru-RU" sz="1400" b="1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kumimoji="0" lang="ru-RU" altLang="ru-RU" sz="14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1" i="1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r>
              <a:rPr kumimoji="0" lang="ru-RU" alt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1.Tom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usually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________ 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drink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coffee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2.She ___________ 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3.Look!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___________ 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drive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4.The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baby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____________ 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sleep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 __________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pizza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6.He ________ 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_______ 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dancer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8.I ____________ 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a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9.______she__________(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listen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music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10.We __________________(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watch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TV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moment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lh6.googleusercontent.com/a8ROVFeS9Z2T7e5-hMaVyNeEIQuRkOIjPTCOImxqHuPAIJRPdEGov2xEoYQcYTnBputRs0ErXsOyYYNaspQc5O0xYcOkZMKascvb0NPEENvfhq1ZHTPaGWXeCrSVILNassS32UAKpYk8KBCXEg"/>
          <p:cNvSpPr>
            <a:spLocks noChangeAspect="1" noChangeArrowheads="1"/>
          </p:cNvSpPr>
          <p:nvPr/>
        </p:nvSpPr>
        <p:spPr bwMode="auto">
          <a:xfrm>
            <a:off x="2011865" y="344177"/>
            <a:ext cx="257593" cy="31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05961" y="122664"/>
            <a:ext cx="53042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/>
            <a:r>
              <a:rPr lang="en-US" sz="1400" i="1" u="sng" dirty="0">
                <a:solidFill>
                  <a:srgbClr val="000000"/>
                </a:solidFill>
                <a:latin typeface="Arial" panose="020B0604020202020204" pitchFamily="34" charset="0"/>
              </a:rPr>
              <a:t>3. Fill in </a:t>
            </a:r>
            <a:r>
              <a:rPr lang="en-US" sz="1400" b="1" i="1" u="sng" dirty="0">
                <a:solidFill>
                  <a:srgbClr val="000000"/>
                </a:solidFill>
                <a:latin typeface="Arial" panose="020B0604020202020204" pitchFamily="34" charset="0"/>
              </a:rPr>
              <a:t>How much </a:t>
            </a:r>
            <a:r>
              <a:rPr lang="en-US" sz="1400" i="1" u="sng" dirty="0">
                <a:solidFill>
                  <a:srgbClr val="000000"/>
                </a:solidFill>
                <a:latin typeface="Arial" panose="020B0604020202020204" pitchFamily="34" charset="0"/>
              </a:rPr>
              <a:t>or </a:t>
            </a:r>
            <a:r>
              <a:rPr lang="en-US" sz="1400" b="1" i="1" u="sng" dirty="0">
                <a:solidFill>
                  <a:srgbClr val="000000"/>
                </a:solidFill>
                <a:latin typeface="Arial" panose="020B0604020202020204" pitchFamily="34" charset="0"/>
              </a:rPr>
              <a:t>How many</a:t>
            </a:r>
            <a:r>
              <a:rPr lang="en-US" sz="1400" i="1" u="sng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1. ____________ money have you got?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2. ____________ oranges are there on the table?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3. ____________ windows are there in the room?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4. ____________ milk is there in the bottle?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5. ____________ bread is there on the table?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6. ____________ men are there in the room?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70510" algn="just"/>
            <a:r>
              <a:rPr lang="en-US" sz="1400" i="1" u="sng" dirty="0">
                <a:solidFill>
                  <a:srgbClr val="000000"/>
                </a:solidFill>
                <a:latin typeface="Arial" panose="020B0604020202020204" pitchFamily="34" charset="0"/>
              </a:rPr>
              <a:t>4. Translate from Russian into English.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1.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У меня есть две сестры и три брата.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__________________________________________________________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2. У нашей бабушки есть десять уток.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__________________________________________________________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3. У них есть две интересные книги.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__________________________________________________________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4. У него есть три беленьких котенка.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__________________________________________________________</a:t>
            </a:r>
            <a:endParaRPr lang="ru-RU" sz="1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6451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137</TotalTime>
  <Words>1537</Words>
  <Application>Microsoft Office PowerPoint</Application>
  <PresentationFormat>Широкоэкранный</PresentationFormat>
  <Paragraphs>64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Bahnschrift SemiBold</vt:lpstr>
      <vt:lpstr>Century Gothic</vt:lpstr>
      <vt:lpstr>Open Sans</vt:lpstr>
      <vt:lpstr>Roboto</vt:lpstr>
      <vt:lpstr>Times New Roman</vt:lpstr>
      <vt:lpstr>Wingdings 3</vt:lpstr>
      <vt:lpstr>Легкий дым</vt:lpstr>
      <vt:lpstr>Starlight 3</vt:lpstr>
      <vt:lpstr> Учебник (Student’s Book) является основным компонентом УМК «Звёздный английский» и предназначен для учащихся 3 класса общеобразовательных учреждений и школ с углублённым изучением английского языка. Учебник включает тексты и задания про русскую культуру, содержит упражнения на формирование общеучебных навыков и умений, предоставляет возможность для дифференцированного подхода к деятельности учащихся, имеет воспитательную и развивающую ценность материалов, широкие возможности для социализации учащихся.   </vt:lpstr>
      <vt:lpstr>УМК «Звездный английский» для начальной школы состоит из следующих компонентов:     &gt; Starlight 3. Student's book. Part 1,2 / Звёздный английский 3 класс. Часть 1,2. Учебник для общеобразовательных учреждений и школ с углубленным изучением английского языка. Баранова К.М., Дули Д., Копылова В.В., Мильруд Р.П., Эванс В. (2011) (+audio)  &gt; Starlight 11. Workbook. Part 1,2 / Звёздный английский 3 класс. Рабочая тетрадь. Часть 1,2. Баранова К.М., Дули Д., Копылова В.В., Мильруд Р.П., Эванс В. (2011) (+audio)  &gt; Starlight 3. Test Booklet / Звёздный английский 3 класс. Контрольные задания. Баранова К.М., Дули Д., Копылова В.В., Мильруд Р.П., Эванс В. (2012)  &gt; Starlight 3. Звёздный английский 3 класс. Сборник упражнений. Сахаров Е.В., Бахтина М.Л., Романова К.К. (2013,2018)  &gt; Starlight 3. My language Portfolio / Звёздный английский 3 класс. Мой языковой портфель. Баранова К.М., Дули Д., Копылова В.В., Мильруд Р.П., Эванс В.(2012)  &gt; Starlight 3-4. Звёздный английский 3-4 классы. Книга для родителей. Мильруд Р.П., Суханова О.Н. (2016)  &gt; Английский язык. Рабочие программы. Предметная линия учебников "Звёздный английский (Starlight)", 2-4 классы. Мильруд Р.П., Суворова Ж.А. (2014)  &gt; Starlight 3 Posters &amp; Flashcards</vt:lpstr>
      <vt:lpstr>ЧАСТЬ 1.  Starter Unit  Starlight Club 1  Module 1 My Family  Module 2 At the Toy Shop  Starlight Club 2  Module 3 It’s So Cute!  Module 4 Talent Show  Starlight Club 3  Merry Christmas!  Грамматический справочник Словарь.  </vt:lpstr>
      <vt:lpstr>Учебник (Student’s Book) Учебник нацелен на развитие заинтересованности и вовлечение учащихся в изучение английского языка. Новая лексика представлена четким и эффективным способом с помощью диалогов, песен, игр и заданий по аудированию. Учебник состоит из двух частей и имеет модульную структуру. Каждая часть включает в себя четыре модуля. Каждый состоит примерно из 10 уроков и раздела для повторения и содержит интересные и увлекательные темы для маленьких учащихся. Также в учебнике много творческих заданий, поощряющих ребенка думать и говорить на английском языке. Каждая страница направлена на активное участие и взаимодействие со стороны детей, на развитие у них рецептивных и продуктивных навыков.    </vt:lpstr>
      <vt:lpstr>Языковой портфель (My Junior Language Portfolio) Языковой портфель является собственностью учащихся. Он будет пополняться на протяжении всего периода обучения в школе. Это творческая самостоятельная деятельность ребёнка. </vt:lpstr>
      <vt:lpstr>Книга для учителя (Teacher’s Book) В книге для учителя содержатся подробные поурочные планы, ключи к упражнениям учебника, ключи и рекомендации по работе с компонентами УМК, рекомендации по оцениванию контрольных работ, рекомендации по постановке сказки, тематическое планирование, банк ресурсов (материалы для оценки знаний, умений и навыков учащихся, Templates/Материалы для поделок). Книга для учителя содержит дополнительные упражнения и игры, позволяющие учителю осуществлять дифференцированный подход, а также тексты упражнений для аудирования.    Раздаточный материал (Picture Flashcards) Буклет содержит картинки, которые являются визуальной опорой для введения и закрепления лексики и помогают учителю избежать перевода и многословных объяснений. В поурочном планировании книги для учителя даны рекомендации по работе с ними.    </vt:lpstr>
      <vt:lpstr> Плакаты (Posters) На восьми двухсторонних плакатах помещены картинки, иллюстрирующие активную лексику каждого модуля по тематическому принципу. На одной стороне помещена изучаемая лексика с картинками и иллюстрации к песне. На другой стороне размещены картинки для разыгрывания диалогов. Есть также плакат с алфавитом. В планировании книги для учителя даны советы по использованию плакатов для введения и закрепления нового языкового материала.   Аудиокурс для занятий в классе (Class CD) Аудиозаписи содержат записи новых слов, диалогов, песен, а также другие задания из учебника и рабочей тетради.     </vt:lpstr>
      <vt:lpstr>Задания на различные виды контроля</vt:lpstr>
      <vt:lpstr>Промежуточная контрольная работа по английскому языку для обучающихся  3 класса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Starlight 3</dc:title>
  <dc:creator>Наталья Чернышева</dc:creator>
  <cp:lastModifiedBy>Наталья Чернышева</cp:lastModifiedBy>
  <cp:revision>12</cp:revision>
  <dcterms:created xsi:type="dcterms:W3CDTF">2020-09-02T18:38:47Z</dcterms:created>
  <dcterms:modified xsi:type="dcterms:W3CDTF">2020-09-04T08:12:18Z</dcterms:modified>
</cp:coreProperties>
</file>