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2E3F75-3A99-4F44-874F-1976218E3BCB}" v="465" dt="2020-10-01T18:42:18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01.10.2020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90322" y="1655286"/>
            <a:ext cx="4272564" cy="2610042"/>
          </a:xfrm>
        </p:spPr>
        <p:txBody>
          <a:bodyPr>
            <a:normAutofit/>
          </a:bodyPr>
          <a:lstStyle/>
          <a:p>
            <a:pPr algn="l"/>
            <a:r>
              <a:rPr lang="ru" sz="5400"/>
              <a:t>Puzzle English</a:t>
            </a:r>
            <a:endParaRPr lang="ru-RU" sz="54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90322" y="4373384"/>
            <a:ext cx="4272564" cy="766381"/>
          </a:xfrm>
        </p:spPr>
        <p:txBody>
          <a:bodyPr vert="horz" lIns="91440" tIns="45720" rIns="91440" bIns="45720" rtlCol="0">
            <a:normAutofit/>
          </a:bodyPr>
          <a:lstStyle/>
          <a:p>
            <a:pPr algn="l"/>
            <a:r>
              <a:rPr lang="ru-RU" sz="1900">
                <a:cs typeface="Calibri"/>
              </a:rPr>
              <a:t>Подготовили: </a:t>
            </a:r>
          </a:p>
          <a:p>
            <a:pPr algn="l"/>
            <a:r>
              <a:rPr lang="ru-RU" sz="1900">
                <a:cs typeface="Calibri"/>
              </a:rPr>
              <a:t>Чернышова Анна, Юрченко Екатерина</a:t>
            </a:r>
          </a:p>
        </p:txBody>
      </p:sp>
      <p:sp>
        <p:nvSpPr>
          <p:cNvPr id="8" name="Freeform: Shape 8">
            <a:extLst>
              <a:ext uri="{FF2B5EF4-FFF2-40B4-BE49-F238E27FC236}">
                <a16:creationId xmlns:a16="http://schemas.microsoft.com/office/drawing/2014/main" id="{A655A132-543A-420C-B045-863DB182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532876" cy="1290953"/>
          </a:xfrm>
          <a:custGeom>
            <a:avLst/>
            <a:gdLst>
              <a:gd name="connsiteX0" fmla="*/ 0 w 5532876"/>
              <a:gd name="connsiteY0" fmla="*/ 0 h 1290953"/>
              <a:gd name="connsiteX1" fmla="*/ 5532876 w 5532876"/>
              <a:gd name="connsiteY1" fmla="*/ 0 h 1290953"/>
              <a:gd name="connsiteX2" fmla="*/ 4936972 w 5532876"/>
              <a:gd name="connsiteY2" fmla="*/ 1290953 h 1290953"/>
              <a:gd name="connsiteX3" fmla="*/ 0 w 5532876"/>
              <a:gd name="connsiteY3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32876" h="1290953">
                <a:moveTo>
                  <a:pt x="0" y="0"/>
                </a:moveTo>
                <a:lnTo>
                  <a:pt x="5532876" y="0"/>
                </a:lnTo>
                <a:lnTo>
                  <a:pt x="4936972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: Shape 10">
            <a:extLst>
              <a:ext uri="{FF2B5EF4-FFF2-40B4-BE49-F238E27FC236}">
                <a16:creationId xmlns:a16="http://schemas.microsoft.com/office/drawing/2014/main" id="{C8908FA0-651E-4684-866E-0B2BAA88B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97841" y="1"/>
            <a:ext cx="7094159" cy="1290953"/>
          </a:xfrm>
          <a:custGeom>
            <a:avLst/>
            <a:gdLst>
              <a:gd name="connsiteX0" fmla="*/ 595904 w 7094159"/>
              <a:gd name="connsiteY0" fmla="*/ 0 h 1290953"/>
              <a:gd name="connsiteX1" fmla="*/ 7094159 w 7094159"/>
              <a:gd name="connsiteY1" fmla="*/ 0 h 1290953"/>
              <a:gd name="connsiteX2" fmla="*/ 7094159 w 7094159"/>
              <a:gd name="connsiteY2" fmla="*/ 1290553 h 1290953"/>
              <a:gd name="connsiteX3" fmla="*/ 5920618 w 7094159"/>
              <a:gd name="connsiteY3" fmla="*/ 1290553 h 1290953"/>
              <a:gd name="connsiteX4" fmla="*/ 5920618 w 7094159"/>
              <a:gd name="connsiteY4" fmla="*/ 1290953 h 1290953"/>
              <a:gd name="connsiteX5" fmla="*/ 2729248 w 7094159"/>
              <a:gd name="connsiteY5" fmla="*/ 1290953 h 1290953"/>
              <a:gd name="connsiteX6" fmla="*/ 2574303 w 7094159"/>
              <a:gd name="connsiteY6" fmla="*/ 1290953 h 1290953"/>
              <a:gd name="connsiteX7" fmla="*/ 0 w 7094159"/>
              <a:gd name="connsiteY7" fmla="*/ 1290953 h 1290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94159" h="1290953">
                <a:moveTo>
                  <a:pt x="595904" y="0"/>
                </a:moveTo>
                <a:lnTo>
                  <a:pt x="7094159" y="0"/>
                </a:lnTo>
                <a:lnTo>
                  <a:pt x="7094159" y="1290553"/>
                </a:lnTo>
                <a:lnTo>
                  <a:pt x="5920618" y="1290553"/>
                </a:lnTo>
                <a:lnTo>
                  <a:pt x="5920618" y="1290953"/>
                </a:lnTo>
                <a:lnTo>
                  <a:pt x="2729248" y="1290953"/>
                </a:lnTo>
                <a:lnTo>
                  <a:pt x="2574303" y="1290953"/>
                </a:lnTo>
                <a:lnTo>
                  <a:pt x="0" y="1290953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68FE756E-ACD8-4362-9C9E-F2FC726C9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8" y="1829407"/>
            <a:ext cx="5079371" cy="3136510"/>
          </a:xfrm>
          <a:prstGeom prst="rect">
            <a:avLst/>
          </a:prstGeom>
        </p:spPr>
      </p:pic>
      <p:sp>
        <p:nvSpPr>
          <p:cNvPr id="12" name="Freeform: Shape 12">
            <a:extLst>
              <a:ext uri="{FF2B5EF4-FFF2-40B4-BE49-F238E27FC236}">
                <a16:creationId xmlns:a16="http://schemas.microsoft.com/office/drawing/2014/main" id="{6D774DE7-7E08-4AD4-A4B9-E7758DECB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22116" y="5450103"/>
            <a:ext cx="5569884" cy="1407897"/>
          </a:xfrm>
          <a:custGeom>
            <a:avLst/>
            <a:gdLst>
              <a:gd name="connsiteX0" fmla="*/ 652041 w 5569884"/>
              <a:gd name="connsiteY0" fmla="*/ 0 h 1407897"/>
              <a:gd name="connsiteX1" fmla="*/ 5569884 w 5569884"/>
              <a:gd name="connsiteY1" fmla="*/ 0 h 1407897"/>
              <a:gd name="connsiteX2" fmla="*/ 5569884 w 5569884"/>
              <a:gd name="connsiteY2" fmla="*/ 1407897 h 1407897"/>
              <a:gd name="connsiteX3" fmla="*/ 0 w 5569884"/>
              <a:gd name="connsiteY3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69884" h="1407897">
                <a:moveTo>
                  <a:pt x="652041" y="0"/>
                </a:moveTo>
                <a:lnTo>
                  <a:pt x="5569884" y="0"/>
                </a:lnTo>
                <a:lnTo>
                  <a:pt x="5569884" y="1407897"/>
                </a:lnTo>
                <a:lnTo>
                  <a:pt x="0" y="140789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366A95B-DCA5-4A24-84FD-B90CDBC59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50103"/>
            <a:ext cx="7114535" cy="1407897"/>
          </a:xfrm>
          <a:custGeom>
            <a:avLst/>
            <a:gdLst>
              <a:gd name="connsiteX0" fmla="*/ 0 w 7114535"/>
              <a:gd name="connsiteY0" fmla="*/ 0 h 1407897"/>
              <a:gd name="connsiteX1" fmla="*/ 1189345 w 7114535"/>
              <a:gd name="connsiteY1" fmla="*/ 0 h 1407897"/>
              <a:gd name="connsiteX2" fmla="*/ 7114535 w 7114535"/>
              <a:gd name="connsiteY2" fmla="*/ 0 h 1407897"/>
              <a:gd name="connsiteX3" fmla="*/ 6462495 w 7114535"/>
              <a:gd name="connsiteY3" fmla="*/ 1407897 h 1407897"/>
              <a:gd name="connsiteX4" fmla="*/ 0 w 7114535"/>
              <a:gd name="connsiteY4" fmla="*/ 1407897 h 1407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14535" h="1407897">
                <a:moveTo>
                  <a:pt x="0" y="0"/>
                </a:moveTo>
                <a:lnTo>
                  <a:pt x="1189345" y="0"/>
                </a:lnTo>
                <a:lnTo>
                  <a:pt x="7114535" y="0"/>
                </a:lnTo>
                <a:lnTo>
                  <a:pt x="6462495" y="1407897"/>
                </a:lnTo>
                <a:lnTo>
                  <a:pt x="0" y="1407897"/>
                </a:lnTo>
                <a:close/>
              </a:path>
            </a:pathLst>
          </a:custGeom>
          <a:solidFill>
            <a:srgbClr val="7F7F7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E4469908-40F0-48EB-8B29-996548C1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4726A-32EE-4D1C-81E4-1F04F8CD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300" y="3199255"/>
            <a:ext cx="10515600" cy="1286087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b="1" dirty="0"/>
              <a:t>Puzzle English</a:t>
            </a:r>
            <a:r>
              <a:rPr lang="en-US" sz="2400" dirty="0"/>
              <a:t> — </a:t>
            </a:r>
            <a:r>
              <a:rPr lang="en-US" sz="2400" err="1"/>
              <a:t>онлайн-платформа</a:t>
            </a:r>
            <a:r>
              <a:rPr lang="en-US" sz="2400" dirty="0"/>
              <a:t> (</a:t>
            </a:r>
            <a:r>
              <a:rPr lang="en-US" sz="2400" err="1"/>
              <a:t>сайт</a:t>
            </a:r>
            <a:r>
              <a:rPr lang="en-US" sz="2400" dirty="0"/>
              <a:t> и </a:t>
            </a:r>
            <a:r>
              <a:rPr lang="en-US" sz="2400" err="1"/>
              <a:t>мобильные</a:t>
            </a:r>
            <a:r>
              <a:rPr lang="en-US" sz="2400" dirty="0"/>
              <a:t> </a:t>
            </a:r>
            <a:r>
              <a:rPr lang="en-US" sz="2400" err="1"/>
              <a:t>приложения</a:t>
            </a:r>
            <a:r>
              <a:rPr lang="en-US" sz="2400" dirty="0"/>
              <a:t>) </a:t>
            </a:r>
            <a:r>
              <a:rPr lang="en-US" sz="2400" err="1"/>
              <a:t>для</a:t>
            </a:r>
            <a:r>
              <a:rPr lang="en-US" sz="2400" dirty="0"/>
              <a:t> </a:t>
            </a:r>
            <a:r>
              <a:rPr lang="en-US" sz="2400" err="1"/>
              <a:t>самостоятельного</a:t>
            </a:r>
            <a:r>
              <a:rPr lang="en-US" sz="2400" dirty="0"/>
              <a:t> </a:t>
            </a:r>
            <a:r>
              <a:rPr lang="en-US" sz="2400" err="1"/>
              <a:t>изучения</a:t>
            </a:r>
            <a:r>
              <a:rPr lang="en-US" sz="2400" dirty="0"/>
              <a:t> </a:t>
            </a:r>
            <a:r>
              <a:rPr lang="en-US" sz="2400" err="1"/>
              <a:t>английского</a:t>
            </a:r>
            <a:r>
              <a:rPr lang="en-US" sz="2400" dirty="0"/>
              <a:t> </a:t>
            </a:r>
            <a:r>
              <a:rPr lang="en-US" sz="2400" err="1"/>
              <a:t>языка</a:t>
            </a:r>
            <a:r>
              <a:rPr lang="en-US" sz="2400" dirty="0"/>
              <a:t>. </a:t>
            </a:r>
            <a:r>
              <a:rPr lang="en-US" sz="2400" err="1"/>
              <a:t>Развивает</a:t>
            </a:r>
            <a:r>
              <a:rPr lang="en-US" sz="2400" dirty="0"/>
              <a:t> </a:t>
            </a:r>
            <a:r>
              <a:rPr lang="en-US" sz="2400" err="1"/>
              <a:t>практику</a:t>
            </a:r>
            <a:r>
              <a:rPr lang="en-US" sz="2400" dirty="0"/>
              <a:t> </a:t>
            </a:r>
            <a:r>
              <a:rPr lang="en-US" sz="2400" err="1"/>
              <a:t>понимания</a:t>
            </a:r>
            <a:r>
              <a:rPr lang="en-US" sz="2400" dirty="0"/>
              <a:t> </a:t>
            </a:r>
            <a:r>
              <a:rPr lang="en-US" sz="2400" err="1"/>
              <a:t>на</a:t>
            </a:r>
            <a:r>
              <a:rPr lang="en-US" sz="2400" dirty="0"/>
              <a:t> </a:t>
            </a:r>
            <a:r>
              <a:rPr lang="en-US" sz="2400" err="1"/>
              <a:t>слух</a:t>
            </a:r>
            <a:r>
              <a:rPr lang="en-US" sz="2400" dirty="0"/>
              <a:t>, </a:t>
            </a:r>
            <a:r>
              <a:rPr lang="en-US" sz="2400" err="1"/>
              <a:t>чтения</a:t>
            </a:r>
            <a:r>
              <a:rPr lang="en-US" sz="2400" dirty="0"/>
              <a:t>, </a:t>
            </a:r>
            <a:r>
              <a:rPr lang="en-US" sz="2400" err="1"/>
              <a:t>письма</a:t>
            </a:r>
            <a:r>
              <a:rPr lang="en-US" sz="2400" dirty="0"/>
              <a:t> и </a:t>
            </a:r>
            <a:r>
              <a:rPr lang="en-US" sz="2400" err="1"/>
              <a:t>устной</a:t>
            </a:r>
            <a:r>
              <a:rPr lang="en-US" sz="2400" dirty="0"/>
              <a:t> </a:t>
            </a:r>
            <a:r>
              <a:rPr lang="en-US" sz="2400" err="1"/>
              <a:t>речи</a:t>
            </a:r>
            <a:r>
              <a:rPr lang="en-US" sz="2400" dirty="0"/>
              <a:t>.</a:t>
            </a:r>
            <a:br>
              <a:rPr lang="en-US" sz="2400" dirty="0"/>
            </a:br>
            <a:br>
              <a:rPr lang="en-US" sz="2400" dirty="0"/>
            </a:br>
            <a:r>
              <a:rPr lang="en-US" sz="2400" err="1">
                <a:ea typeface="+mj-lt"/>
                <a:cs typeface="+mj-lt"/>
              </a:rPr>
              <a:t>Сайт</a:t>
            </a:r>
            <a:r>
              <a:rPr lang="en-US" sz="2400" dirty="0">
                <a:ea typeface="+mj-lt"/>
                <a:cs typeface="+mj-lt"/>
              </a:rPr>
              <a:t> Puzzle English </a:t>
            </a:r>
            <a:r>
              <a:rPr lang="en-US" sz="2400" err="1">
                <a:ea typeface="+mj-lt"/>
                <a:cs typeface="+mj-lt"/>
              </a:rPr>
              <a:t>появился</a:t>
            </a:r>
            <a:r>
              <a:rPr lang="en-US" sz="2400" dirty="0">
                <a:ea typeface="+mj-lt"/>
                <a:cs typeface="+mj-lt"/>
              </a:rPr>
              <a:t> в 2011 </a:t>
            </a:r>
            <a:r>
              <a:rPr lang="en-US" sz="2400" err="1">
                <a:ea typeface="+mj-lt"/>
                <a:cs typeface="+mj-lt"/>
              </a:rPr>
              <a:t>году</a:t>
            </a:r>
            <a:endParaRPr lang="en-US" sz="2400">
              <a:ea typeface="+mj-lt"/>
              <a:cs typeface="+mj-lt"/>
            </a:endParaRPr>
          </a:p>
        </p:txBody>
      </p:sp>
      <p:pic>
        <p:nvPicPr>
          <p:cNvPr id="4" name="Рисунок 4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24B2F2D5-FDF7-46A2-B9BC-5820AAE449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363" b="-465"/>
          <a:stretch/>
        </p:blipFill>
        <p:spPr>
          <a:xfrm>
            <a:off x="21" y="1"/>
            <a:ext cx="12194229" cy="23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410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6AB1ED-6DBA-44F3-90F2-DE596890D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35" y="-192960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Задания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B395D23-CDDC-459C-9A50-3BD17778B2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30900" y="848978"/>
            <a:ext cx="9355579" cy="5327985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46737410-19DF-4D32-9293-ABF63D4AB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668" y="1212586"/>
            <a:ext cx="10588579" cy="4604544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F29CC723-6E64-4CA0-921F-0710F5396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668" y="1265278"/>
            <a:ext cx="10373932" cy="4606487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13CC894C-273B-4C8E-B92B-2EAFAB98E7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668" y="1117456"/>
            <a:ext cx="10717368" cy="5063116"/>
          </a:xfrm>
          <a:prstGeom prst="rect">
            <a:avLst/>
          </a:prstGeom>
        </p:spPr>
      </p:pic>
      <p:pic>
        <p:nvPicPr>
          <p:cNvPr id="8" name="Рисунок 8">
            <a:extLst>
              <a:ext uri="{FF2B5EF4-FFF2-40B4-BE49-F238E27FC236}">
                <a16:creationId xmlns:a16="http://schemas.microsoft.com/office/drawing/2014/main" id="{59A65F9F-812F-4F53-89F2-35AB39C199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667" y="1119175"/>
            <a:ext cx="10717369" cy="4812831"/>
          </a:xfrm>
          <a:prstGeom prst="rect">
            <a:avLst/>
          </a:prstGeom>
        </p:spPr>
      </p:pic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1F70BEC5-C630-4E25-B289-A5CFF4259C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2203" y="993724"/>
            <a:ext cx="10513453" cy="497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795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F6048-037E-4C03-B73F-65E802FD8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329" y="-151069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Курсы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142EF66F-534C-4133-9F83-B1C0BF988F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85772" y="903519"/>
            <a:ext cx="9840552" cy="5482712"/>
          </a:xfr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52FC98C1-54D0-4E80-8FC9-81C6D1E0C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786" y="420747"/>
            <a:ext cx="8163232" cy="6151697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E14E477B-E742-4C45-848B-4184D4A78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0465" y="419016"/>
            <a:ext cx="7991166" cy="6056839"/>
          </a:xfrm>
          <a:prstGeom prst="rect">
            <a:avLst/>
          </a:prstGeom>
        </p:spPr>
      </p:pic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14E6E1E1-FD2E-463D-A72F-BD859C6AA9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1691" y="598669"/>
            <a:ext cx="7733070" cy="6226018"/>
          </a:xfrm>
          <a:prstGeom prst="rect">
            <a:avLst/>
          </a:prstGeom>
        </p:spPr>
      </p:pic>
      <p:pic>
        <p:nvPicPr>
          <p:cNvPr id="9" name="Рисунок 10">
            <a:extLst>
              <a:ext uri="{FF2B5EF4-FFF2-40B4-BE49-F238E27FC236}">
                <a16:creationId xmlns:a16="http://schemas.microsoft.com/office/drawing/2014/main" id="{C1919B26-B12C-4C64-B8C9-C3D17F1B3D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31690" y="117181"/>
            <a:ext cx="7536424" cy="663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72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7F74C-EDEB-432B-8288-010614C2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426" y="-151069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Слова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E2C067A0-9FC2-41E6-85CE-E9878DCBC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8388" y="350787"/>
            <a:ext cx="8608608" cy="6158014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B3707563-9261-4D80-AAAB-AA872501E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2755" y="106375"/>
            <a:ext cx="8138651" cy="6755863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EFBA0B37-2B12-416C-8E17-BF3FEF75FA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852" y="4814"/>
            <a:ext cx="5680586" cy="678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88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316E6-5CC9-4E1C-8D13-A23228659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329" y="-77327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Диалоги</a:t>
            </a: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C0D11FC-7CD5-4E75-B5BD-7D4CBA929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5726" y="1039044"/>
            <a:ext cx="10275241" cy="5547091"/>
          </a:xfrm>
        </p:spPr>
      </p:pic>
    </p:spTree>
    <p:extLst>
      <p:ext uri="{BB962C8B-B14F-4D97-AF65-F5344CB8AC3E}">
        <p14:creationId xmlns:p14="http://schemas.microsoft.com/office/powerpoint/2010/main" val="978907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8C607-99D1-4B9D-970D-E9700BEC6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006" y="-237101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Книги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A556FF3-F65B-4163-BE88-74B2B7484C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7242" y="633463"/>
            <a:ext cx="10699063" cy="5875337"/>
          </a:xfrm>
        </p:spPr>
      </p:pic>
    </p:spTree>
    <p:extLst>
      <p:ext uri="{BB962C8B-B14F-4D97-AF65-F5344CB8AC3E}">
        <p14:creationId xmlns:p14="http://schemas.microsoft.com/office/powerpoint/2010/main" val="643369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A41DB-DCA3-4073-8B13-300FE372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cs typeface="Calibri Light"/>
              </a:rPr>
              <a:t>Игры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33664EA-8589-4703-A055-6456B4376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31436" y="129561"/>
            <a:ext cx="5316840" cy="6588176"/>
          </a:xfr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666EDBC1-F7D9-400D-86E6-7CE25C7258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593" y="272797"/>
            <a:ext cx="7118555" cy="6582793"/>
          </a:xfrm>
          <a:prstGeom prst="rect">
            <a:avLst/>
          </a:prstGeom>
        </p:spPr>
      </p:pic>
      <p:pic>
        <p:nvPicPr>
          <p:cNvPr id="7" name="Рисунок 7" descr="Изображение выглядит как снимок экрана, парковка, счетчик&#10;&#10;Автоматически созданное описание">
            <a:extLst>
              <a:ext uri="{FF2B5EF4-FFF2-40B4-BE49-F238E27FC236}">
                <a16:creationId xmlns:a16="http://schemas.microsoft.com/office/drawing/2014/main" id="{F7F1CB02-D028-4F07-BBA7-AE2504C58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3916" y="221391"/>
            <a:ext cx="7192296" cy="6587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85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0E9387-C59B-493E-833E-4FADC6E9A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87" y="-126488"/>
            <a:ext cx="10515600" cy="1325563"/>
          </a:xfrm>
        </p:spPr>
        <p:txBody>
          <a:bodyPr/>
          <a:lstStyle/>
          <a:p>
            <a:r>
              <a:rPr lang="ru-RU" dirty="0">
                <a:cs typeface="Calibri Light"/>
              </a:rPr>
              <a:t>Детский курс</a:t>
            </a:r>
            <a:endParaRPr lang="ru-RU" dirty="0"/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DC2828E-286B-4208-B4E8-993094B8B2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740" y="1051335"/>
            <a:ext cx="10992582" cy="5482047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68D9AA3-62D2-4296-928A-F04EE1F93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625" y="862172"/>
            <a:ext cx="8556522" cy="5735882"/>
          </a:xfrm>
          <a:prstGeom prst="rect">
            <a:avLst/>
          </a:prstGeom>
        </p:spPr>
      </p:pic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331071AC-F28F-491D-9037-CCC130CC0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1594" y="815510"/>
            <a:ext cx="8642554" cy="6038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6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764099" cy="1558212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691640"/>
            <a:ext cx="12191999" cy="516636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91641"/>
            <a:ext cx="971654" cy="2096979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7ACD7A-B9F2-4633-B743-103ED41C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653" y="1819853"/>
            <a:ext cx="10485623" cy="404164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ru-RU" sz="1600" b="1" dirty="0">
                <a:ea typeface="+mn-lt"/>
                <a:cs typeface="+mn-lt"/>
              </a:rPr>
              <a:t>Особенности сервиса выучить английский может любой человек, даже если у него нет никаких базовых знаний. Сервис практикует всесторонний подход: вы научитесь писать, читать, воспринимать речь на слух и правильно составлять предложения. Уроки не будут скучными и однообразными, вы можете самостоятельно их формировать, пользуясь подсказками системы. </a:t>
            </a:r>
            <a:endParaRPr lang="ru-RU" sz="1600" b="1">
              <a:cs typeface="Calibri"/>
            </a:endParaRPr>
          </a:p>
          <a:p>
            <a:pPr marL="0" indent="0">
              <a:buNone/>
            </a:pPr>
            <a:r>
              <a:rPr lang="ru-RU" sz="1600" b="1" dirty="0">
                <a:ea typeface="+mn-lt"/>
                <a:cs typeface="+mn-lt"/>
              </a:rPr>
              <a:t>Достоинства «</a:t>
            </a:r>
            <a:r>
              <a:rPr lang="ru-RU" sz="1600" b="1" dirty="0" err="1">
                <a:ea typeface="+mn-lt"/>
                <a:cs typeface="+mn-lt"/>
              </a:rPr>
              <a:t>Пазл</a:t>
            </a:r>
            <a:r>
              <a:rPr lang="ru-RU" sz="1600" b="1" dirty="0">
                <a:ea typeface="+mn-lt"/>
                <a:cs typeface="+mn-lt"/>
              </a:rPr>
              <a:t> Инглиш»: </a:t>
            </a:r>
          </a:p>
          <a:p>
            <a:r>
              <a:rPr lang="ru-RU" sz="1600" b="1" dirty="0">
                <a:ea typeface="+mn-lt"/>
                <a:cs typeface="+mn-lt"/>
              </a:rPr>
              <a:t>удобство обучения - нужно всего лишь зайти на сайт или скачать приложение; </a:t>
            </a:r>
          </a:p>
          <a:p>
            <a:r>
              <a:rPr lang="ru-RU" sz="1600" b="1" dirty="0">
                <a:ea typeface="+mn-lt"/>
                <a:cs typeface="+mn-lt"/>
              </a:rPr>
              <a:t>высокий уровень технической разработки - видео не «подвисают», сайт работает корректно; </a:t>
            </a:r>
          </a:p>
          <a:p>
            <a:r>
              <a:rPr lang="ru-RU" sz="1600" b="1" dirty="0">
                <a:ea typeface="+mn-lt"/>
                <a:cs typeface="+mn-lt"/>
              </a:rPr>
              <a:t>разнообразие обучающих материалов; </a:t>
            </a:r>
          </a:p>
          <a:p>
            <a:r>
              <a:rPr lang="ru-RU" sz="1600" b="1" dirty="0">
                <a:ea typeface="+mn-lt"/>
                <a:cs typeface="+mn-lt"/>
              </a:rPr>
              <a:t>возможность выбрать ступень сложности, которая подходит именно вам; </a:t>
            </a:r>
          </a:p>
          <a:p>
            <a:r>
              <a:rPr lang="ru-RU" sz="1600" b="1" dirty="0">
                <a:ea typeface="+mn-lt"/>
                <a:cs typeface="+mn-lt"/>
              </a:rPr>
              <a:t>наличие платных и бесплатных аккаунтов; </a:t>
            </a:r>
          </a:p>
          <a:p>
            <a:r>
              <a:rPr lang="ru-RU" sz="1600" b="1" dirty="0">
                <a:ea typeface="+mn-lt"/>
                <a:cs typeface="+mn-lt"/>
              </a:rPr>
              <a:t>лояльные цены. </a:t>
            </a:r>
          </a:p>
          <a:p>
            <a:r>
              <a:rPr lang="ru-RU" sz="1600" b="1" dirty="0">
                <a:ea typeface="+mn-lt"/>
                <a:cs typeface="+mn-lt"/>
              </a:rPr>
              <a:t>Если вы решили повысить уровень знаний в английском или хотите выучить его с нуля, школа «</a:t>
            </a:r>
            <a:r>
              <a:rPr lang="ru-RU" sz="1600" b="1" dirty="0" err="1">
                <a:ea typeface="+mn-lt"/>
                <a:cs typeface="+mn-lt"/>
              </a:rPr>
              <a:t>Пазл</a:t>
            </a:r>
            <a:r>
              <a:rPr lang="ru-RU" sz="1600" b="1" dirty="0">
                <a:ea typeface="+mn-lt"/>
                <a:cs typeface="+mn-lt"/>
              </a:rPr>
              <a:t> Инглиш» станет весьма достойным выбором. Однако для более углубленного обучения все же занятия в ней нужно сочетать с уроками с репетитором. </a:t>
            </a:r>
          </a:p>
          <a:p>
            <a:pPr marL="0" indent="0">
              <a:buNone/>
            </a:pPr>
            <a:r>
              <a:rPr lang="ru-RU" sz="1600" b="1" dirty="0">
                <a:ea typeface="+mn-lt"/>
                <a:cs typeface="+mn-lt"/>
              </a:rPr>
              <a:t>Сервис поможет вам проводить время интересно и с пользой.</a:t>
            </a:r>
            <a:br>
              <a:rPr lang="ru-RU" sz="1600" b="1" dirty="0">
                <a:ea typeface="+mn-lt"/>
                <a:cs typeface="+mn-lt"/>
              </a:rPr>
            </a:br>
            <a:br>
              <a:rPr lang="ru-RU" sz="1600" b="1" dirty="0">
                <a:ea typeface="+mn-lt"/>
                <a:cs typeface="+mn-lt"/>
              </a:rPr>
            </a:br>
            <a:endParaRPr lang="ru-RU" sz="1600" b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914884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3962611-DFD5-4092-AAFD-559E3DFCE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270F1FA-0425-408F-9861-80BF5AFB2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6F3F2-8A18-4927-9F0B-563A2BB91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368" y="2043663"/>
            <a:ext cx="6105194" cy="20310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8104026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Puzzle English</vt:lpstr>
      <vt:lpstr>Puzzle English — онлайн-платформа (сайт и мобильные приложения) для самостоятельного изучения английского языка. Развивает практику понимания на слух, чтения, письма и устной речи.  Сайт Puzzle English появился в 2011 году</vt:lpstr>
      <vt:lpstr>Задания</vt:lpstr>
      <vt:lpstr>Курсы</vt:lpstr>
      <vt:lpstr>Слова</vt:lpstr>
      <vt:lpstr>Диалоги</vt:lpstr>
      <vt:lpstr>Книги</vt:lpstr>
      <vt:lpstr>Игры</vt:lpstr>
      <vt:lpstr>Детский курс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/>
  <cp:revision>202</cp:revision>
  <dcterms:created xsi:type="dcterms:W3CDTF">2020-10-01T17:47:30Z</dcterms:created>
  <dcterms:modified xsi:type="dcterms:W3CDTF">2020-10-01T18:47:50Z</dcterms:modified>
</cp:coreProperties>
</file>