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sldIdLst>
    <p:sldId id="256" r:id="rId2"/>
    <p:sldId id="257" r:id="rId3"/>
    <p:sldId id="260" r:id="rId4"/>
    <p:sldId id="261" r:id="rId5"/>
    <p:sldId id="258" r:id="rId6"/>
    <p:sldId id="259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771C2B-5EFD-49D9-A1FB-E29890925C33}" v="578" dt="2020-10-07T18:13:01.0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0C22-EBDA-4130-87AE-CB28BC19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419A8-07CA-4A4C-AEC2-C40D4D50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7B86-E610-42EA-B4DC-C2F44778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A7BA06D-B3FF-4E91-8639-B4569AE3AA23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2B30C86D-5A07-48BC-9C9D-6F9A2DB1E9E1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9868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10/7/2020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2758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5F313-1240-47AE-A026-7F349292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48158-6132-4335-B8E1-F6A896383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4C5B6-1598-48B4-9B3A-3078FDBE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EDBDD32-D3EE-4848-A112-BA814D4631CD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61350361-843C-49D0-BD6A-ECDBA3842BA0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8762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4462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8976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7233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4299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1799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1440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E5D1-6D19-4E7F-9B4E-42326B771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2A06C-F91A-4ADC-9CD2-61F0A4D7E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3AA9A-2280-4F63-8B3D-20742AE69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D986B-E58E-43B6-8A80-FFA9D8F7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40D36-2E71-4F27-967F-7A3E4C6EE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1609904-5327-4D2C-A445-B270A00F3B5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0FC7BEC-08C5-4D95-9C84-B48BC8AD1C9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476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FEA3D-0C7F-45CD-B6A0-942F707B36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B8A12-BCE6-4D03-A637-1DEC8924B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9755-9FF4-428A-AEB7-1A647746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41836-11E2-49FD-877D-53B74514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24C42-4B05-4EEF-BE14-29041EC9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ADDEB1-F604-408B-B02A-A2814606E6A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F7987-332F-4D6C-81C3-990F39C76C96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80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2EDB8D0-98ED-4B86-9D5F-E61ADC70144D}" type="datetimeFigureOut">
              <a:rPr lang="en-US" smtClean="0"/>
              <a:pPr/>
              <a:t>10/7/2020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990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698" r:id="rId6"/>
    <p:sldLayoutId id="2147483694" r:id="rId7"/>
    <p:sldLayoutId id="2147483695" r:id="rId8"/>
    <p:sldLayoutId id="2147483696" r:id="rId9"/>
    <p:sldLayoutId id="2147483697" r:id="rId10"/>
    <p:sldLayoutId id="214748369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001AFEA-2442-4A9F-BA37-8C469F306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0908" y="637046"/>
            <a:ext cx="5174207" cy="2971473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>
                <a:solidFill>
                  <a:srgbClr val="FFFFFF"/>
                </a:solidFill>
                <a:cs typeface="Aharoni"/>
              </a:rPr>
              <a:t>Игры в обучении ИЯ</a:t>
            </a:r>
            <a:br>
              <a:rPr lang="ru-RU" dirty="0">
                <a:solidFill>
                  <a:srgbClr val="FFFFFF"/>
                </a:solidFill>
                <a:cs typeface="Aharoni"/>
              </a:rPr>
            </a:br>
            <a:r>
              <a:rPr lang="ru-RU" dirty="0">
                <a:solidFill>
                  <a:srgbClr val="FFFFFF"/>
                </a:solidFill>
                <a:cs typeface="Aharoni"/>
              </a:rPr>
              <a:t>в начальной школе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0908" y="3700594"/>
            <a:ext cx="5174207" cy="19634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ru-RU" dirty="0">
                <a:solidFill>
                  <a:srgbClr val="FFFFFF"/>
                </a:solidFill>
              </a:rPr>
              <a:t>Подготовили Чернышова Анна, Юрченко Екатерина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55E9CD0-04B0-4A3C-B291-AD913379C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DD8BF3B-6066-418C-8D1A-75C5E396F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80BC66F9-7A74-4286-AD22-1174052CC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18531"/>
            <a:ext cx="2387600" cy="2387600"/>
          </a:xfrm>
          <a:prstGeom prst="blockArc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8142CC3-2B5C-48E6-9DF0-6C8ACBAF2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B2D303B-3DD0-4319-9EAD-361847FEC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6A89C79-8EF3-4AF9-B3D9-59A883F41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EFE5CE34-4543-42E5-B82C-1F3D12422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872052">
            <a:off x="6113252" y="4145122"/>
            <a:ext cx="4083433" cy="4083433"/>
          </a:xfrm>
          <a:prstGeom prst="arc">
            <a:avLst/>
          </a:prstGeom>
          <a:ln w="127000" cap="rnd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2AF41FE-63D7-4695-81D2-66D2510E4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12">
            <a:extLst>
              <a:ext uri="{FF2B5EF4-FFF2-40B4-BE49-F238E27FC236}">
                <a16:creationId xmlns:a16="http://schemas.microsoft.com/office/drawing/2014/main" id="{8A7BA06D-B3FF-4E91-8639-B4569AE3A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rc 14">
            <a:extLst>
              <a:ext uri="{FF2B5EF4-FFF2-40B4-BE49-F238E27FC236}">
                <a16:creationId xmlns:a16="http://schemas.microsoft.com/office/drawing/2014/main" id="{2B30C86D-5A07-48BC-9C9D-6F9A2DB1E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Рисунок 8" descr="Изображение выглядит как стол, тарелка, еда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783355E9-C6A9-4E40-B9EE-E0E1368C6D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095" r="2" b="5213"/>
          <a:stretch/>
        </p:blipFill>
        <p:spPr>
          <a:xfrm>
            <a:off x="5101771" y="10"/>
            <a:ext cx="7094361" cy="6857989"/>
          </a:xfrm>
          <a:prstGeom prst="rect">
            <a:avLst/>
          </a:prstGeom>
        </p:spPr>
      </p:pic>
      <p:sp>
        <p:nvSpPr>
          <p:cNvPr id="12" name="Rectangle 16">
            <a:extLst>
              <a:ext uri="{FF2B5EF4-FFF2-40B4-BE49-F238E27FC236}">
                <a16:creationId xmlns:a16="http://schemas.microsoft.com/office/drawing/2014/main" id="{A34066D6-1B59-4642-A86D-39464CEE9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527208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Arc 18">
            <a:extLst>
              <a:ext uri="{FF2B5EF4-FFF2-40B4-BE49-F238E27FC236}">
                <a16:creationId xmlns:a16="http://schemas.microsoft.com/office/drawing/2014/main" id="{18E928D9-3091-4385-B979-265D55AD0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03011">
            <a:off x="1718653" y="700861"/>
            <a:ext cx="2987899" cy="2987899"/>
          </a:xfrm>
          <a:prstGeom prst="arc">
            <a:avLst>
              <a:gd name="adj1" fmla="val 14612914"/>
              <a:gd name="adj2" fmla="val 0"/>
            </a:avLst>
          </a:prstGeom>
          <a:ln w="127000" cap="rnd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AAF1FF-DD0F-4008-9601-10712F54D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405" y="1827140"/>
            <a:ext cx="4092525" cy="279860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Фонетика</a:t>
            </a:r>
            <a:br>
              <a:rPr lang="en-US" sz="6000" dirty="0">
                <a:solidFill>
                  <a:srgbClr val="FFFFFF"/>
                </a:solidFill>
                <a:cs typeface="Aharoni"/>
              </a:rPr>
            </a:br>
            <a:br>
              <a:rPr lang="en-US" sz="6000" dirty="0">
                <a:solidFill>
                  <a:srgbClr val="FFFFFF"/>
                </a:solidFill>
                <a:cs typeface="Aharoni"/>
              </a:rPr>
            </a:br>
            <a:r>
              <a:rPr lang="en-US" sz="6000" dirty="0">
                <a:solidFill>
                  <a:srgbClr val="FFFFFF"/>
                </a:solidFill>
              </a:rPr>
              <a:t>matching</a:t>
            </a:r>
            <a:endParaRPr lang="en-US" sz="6000" kern="1200" dirty="0">
              <a:solidFill>
                <a:srgbClr val="FFFFFF"/>
              </a:solidFill>
              <a:latin typeface="+mj-lt"/>
              <a:cs typeface="Aharoni"/>
            </a:endParaRPr>
          </a:p>
        </p:txBody>
      </p:sp>
      <p:sp>
        <p:nvSpPr>
          <p:cNvPr id="16" name="Oval 20">
            <a:extLst>
              <a:ext uri="{FF2B5EF4-FFF2-40B4-BE49-F238E27FC236}">
                <a16:creationId xmlns:a16="http://schemas.microsoft.com/office/drawing/2014/main" id="{7D602432-D774-4CF5-94E8-7D52D0105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1186" y="4626633"/>
            <a:ext cx="491961" cy="491961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22">
            <a:extLst>
              <a:ext uri="{FF2B5EF4-FFF2-40B4-BE49-F238E27FC236}">
                <a16:creationId xmlns:a16="http://schemas.microsoft.com/office/drawing/2014/main" id="{CBF9EBB4-5078-47B2-AAA0-DF4A88D81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27932" y="5011563"/>
            <a:ext cx="731558" cy="731558"/>
          </a:xfrm>
          <a:prstGeom prst="rect">
            <a:avLst/>
          </a:prstGeom>
          <a:noFill/>
          <a:ln w="127000"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2152227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A7BA06D-B3FF-4E91-8639-B4569AE3A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2B30C86D-5A07-48BC-9C9D-6F9A2DB1E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AC537DAC-2FC7-491D-9569-F02D6B5ABA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2087" r="1766" b="-180"/>
          <a:stretch/>
        </p:blipFill>
        <p:spPr>
          <a:xfrm>
            <a:off x="5101770" y="10"/>
            <a:ext cx="7090402" cy="685787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34066D6-1B59-4642-A86D-39464CEE9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527208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18E928D9-3091-4385-B979-265D55AD0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03011">
            <a:off x="1718653" y="700861"/>
            <a:ext cx="2987899" cy="2987899"/>
          </a:xfrm>
          <a:prstGeom prst="arc">
            <a:avLst>
              <a:gd name="adj1" fmla="val 14612914"/>
              <a:gd name="adj2" fmla="val 0"/>
            </a:avLst>
          </a:prstGeom>
          <a:ln w="127000" cap="rnd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AAF1FF-DD0F-4008-9601-10712F54D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435" y="2700509"/>
            <a:ext cx="4092525" cy="279860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6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Лексика</a:t>
            </a:r>
            <a:br>
              <a:rPr lang="en-US" sz="6000" dirty="0">
                <a:solidFill>
                  <a:srgbClr val="FFFFFF"/>
                </a:solidFill>
                <a:cs typeface="Aharoni"/>
              </a:rPr>
            </a:br>
            <a:br>
              <a:rPr lang="en-US" sz="6000" dirty="0">
                <a:cs typeface="Aharoni"/>
              </a:rPr>
            </a:br>
            <a:r>
              <a:rPr lang="en-US" sz="6000" dirty="0">
                <a:solidFill>
                  <a:srgbClr val="FFFFFF"/>
                </a:solidFill>
                <a:cs typeface="Aharoni"/>
              </a:rPr>
              <a:t>a guessing game</a:t>
            </a:r>
            <a:br>
              <a:rPr lang="en-US" sz="6000" dirty="0">
                <a:solidFill>
                  <a:srgbClr val="FFFFFF"/>
                </a:solidFill>
                <a:cs typeface="Aharoni"/>
              </a:rPr>
            </a:br>
            <a:r>
              <a:rPr lang="en-US" sz="6000" dirty="0">
                <a:solidFill>
                  <a:srgbClr val="FFFFFF"/>
                </a:solidFill>
                <a:cs typeface="Aharoni"/>
              </a:rPr>
              <a:t>"Is it...?"</a:t>
            </a:r>
            <a:br>
              <a:rPr lang="en-US" sz="6000" dirty="0"/>
            </a:br>
            <a:endParaRPr lang="en-US" sz="6000" kern="1200" dirty="0">
              <a:solidFill>
                <a:srgbClr val="FFFFFF"/>
              </a:solidFill>
              <a:latin typeface="+mj-lt"/>
              <a:cs typeface="Aharoni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D602432-D774-4CF5-94E8-7D52D0105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1186" y="4626633"/>
            <a:ext cx="491961" cy="491961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BF9EBB4-5078-47B2-AAA0-DF4A88D81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27932" y="5011563"/>
            <a:ext cx="731558" cy="731558"/>
          </a:xfrm>
          <a:prstGeom prst="rect">
            <a:avLst/>
          </a:prstGeom>
          <a:noFill/>
          <a:ln w="127000"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4051752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A7BA06D-B3FF-4E91-8639-B4569AE3A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2B30C86D-5A07-48BC-9C9D-6F9A2DB1E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FBC65ACC-CB45-4832-B523-572F3EF4C1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53" r="20262"/>
          <a:stretch/>
        </p:blipFill>
        <p:spPr>
          <a:xfrm>
            <a:off x="5101771" y="10"/>
            <a:ext cx="7094361" cy="685798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34066D6-1B59-4642-A86D-39464CEE9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527208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18E928D9-3091-4385-B979-265D55AD0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03011">
            <a:off x="1718653" y="700861"/>
            <a:ext cx="2987899" cy="2987899"/>
          </a:xfrm>
          <a:prstGeom prst="arc">
            <a:avLst>
              <a:gd name="adj1" fmla="val 14612914"/>
              <a:gd name="adj2" fmla="val 0"/>
            </a:avLst>
          </a:prstGeom>
          <a:ln w="127000" cap="rnd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D2BE70-C068-4BA0-BBF4-134D84EB2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821" y="5330638"/>
            <a:ext cx="4092525" cy="83215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51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Грамматика</a:t>
            </a:r>
            <a:br>
              <a:rPr lang="en-US" sz="5100" dirty="0">
                <a:solidFill>
                  <a:srgbClr val="FFFFFF"/>
                </a:solidFill>
                <a:cs typeface="Aharoni"/>
              </a:rPr>
            </a:br>
            <a:br>
              <a:rPr lang="en-US" sz="5100" dirty="0">
                <a:solidFill>
                  <a:srgbClr val="FFFFFF"/>
                </a:solidFill>
                <a:cs typeface="Aharoni"/>
              </a:rPr>
            </a:br>
            <a:r>
              <a:rPr lang="en-US" sz="4900" dirty="0">
                <a:solidFill>
                  <a:srgbClr val="FFFFFF"/>
                </a:solidFill>
                <a:cs typeface="Aharoni"/>
              </a:rPr>
              <a:t>Holidays</a:t>
            </a:r>
            <a:br>
              <a:rPr lang="en-US" dirty="0">
                <a:cs typeface="Aharoni"/>
              </a:rPr>
            </a:br>
            <a:r>
              <a:rPr lang="en-US" dirty="0" err="1">
                <a:solidFill>
                  <a:srgbClr val="FFFFFF"/>
                </a:solidFill>
                <a:cs typeface="Aharoni"/>
              </a:rPr>
              <a:t>Расскажите</a:t>
            </a:r>
            <a:r>
              <a:rPr lang="en-US" dirty="0">
                <a:solidFill>
                  <a:srgbClr val="FFFFFF"/>
                </a:solidFill>
                <a:cs typeface="Aharoni"/>
              </a:rPr>
              <a:t> о </a:t>
            </a:r>
            <a:r>
              <a:rPr lang="en-US" dirty="0" err="1">
                <a:solidFill>
                  <a:srgbClr val="FFFFFF"/>
                </a:solidFill>
                <a:cs typeface="Aharoni"/>
              </a:rPr>
              <a:t>том</a:t>
            </a:r>
            <a:r>
              <a:rPr lang="en-US" dirty="0">
                <a:solidFill>
                  <a:srgbClr val="FFFFFF"/>
                </a:solidFill>
                <a:cs typeface="Aharoni"/>
              </a:rPr>
              <a:t>, </a:t>
            </a:r>
            <a:r>
              <a:rPr lang="en-US" dirty="0" err="1">
                <a:solidFill>
                  <a:srgbClr val="FFFFFF"/>
                </a:solidFill>
                <a:cs typeface="Aharoni"/>
              </a:rPr>
              <a:t>что</a:t>
            </a:r>
            <a:r>
              <a:rPr lang="en-US" dirty="0">
                <a:solidFill>
                  <a:srgbClr val="FFFFFF"/>
                </a:solidFill>
                <a:cs typeface="Aharoni"/>
              </a:rPr>
              <a:t> </a:t>
            </a:r>
            <a:r>
              <a:rPr lang="en-US" dirty="0" err="1">
                <a:solidFill>
                  <a:srgbClr val="FFFFFF"/>
                </a:solidFill>
                <a:cs typeface="Aharoni"/>
              </a:rPr>
              <a:t>вы</a:t>
            </a:r>
            <a:r>
              <a:rPr lang="en-US" dirty="0">
                <a:solidFill>
                  <a:srgbClr val="FFFFFF"/>
                </a:solidFill>
                <a:cs typeface="Aharoni"/>
              </a:rPr>
              <a:t> </a:t>
            </a:r>
            <a:r>
              <a:rPr lang="en-US" dirty="0" err="1">
                <a:solidFill>
                  <a:srgbClr val="FFFFFF"/>
                </a:solidFill>
                <a:cs typeface="Aharoni"/>
              </a:rPr>
              <a:t>делали</a:t>
            </a:r>
            <a:r>
              <a:rPr lang="en-US" dirty="0">
                <a:solidFill>
                  <a:srgbClr val="FFFFFF"/>
                </a:solidFill>
                <a:cs typeface="Aharoni"/>
              </a:rPr>
              <a:t> </a:t>
            </a:r>
            <a:r>
              <a:rPr lang="en-US" dirty="0" err="1">
                <a:solidFill>
                  <a:srgbClr val="FFFFFF"/>
                </a:solidFill>
                <a:cs typeface="Aharoni"/>
              </a:rPr>
              <a:t>на</a:t>
            </a:r>
            <a:r>
              <a:rPr lang="en-US" dirty="0">
                <a:solidFill>
                  <a:srgbClr val="FFFFFF"/>
                </a:solidFill>
                <a:cs typeface="Aharoni"/>
              </a:rPr>
              <a:t> </a:t>
            </a:r>
            <a:r>
              <a:rPr lang="en-US" dirty="0" err="1">
                <a:solidFill>
                  <a:srgbClr val="FFFFFF"/>
                </a:solidFill>
                <a:cs typeface="Aharoni"/>
              </a:rPr>
              <a:t>каникулах</a:t>
            </a:r>
            <a:r>
              <a:rPr lang="en-US" dirty="0">
                <a:solidFill>
                  <a:srgbClr val="FFFFFF"/>
                </a:solidFill>
                <a:cs typeface="Aharoni"/>
              </a:rPr>
              <a:t> </a:t>
            </a:r>
            <a:r>
              <a:rPr lang="en-US" dirty="0" err="1">
                <a:solidFill>
                  <a:srgbClr val="FFFFFF"/>
                </a:solidFill>
                <a:cs typeface="Aharoni"/>
              </a:rPr>
              <a:t>используя</a:t>
            </a:r>
            <a:r>
              <a:rPr lang="en-US" dirty="0">
                <a:solidFill>
                  <a:srgbClr val="FFFFFF"/>
                </a:solidFill>
                <a:cs typeface="Aharoni"/>
              </a:rPr>
              <a:t> Past Simple</a:t>
            </a:r>
            <a:br>
              <a:rPr lang="en-US" dirty="0">
                <a:solidFill>
                  <a:srgbClr val="FFFFFF"/>
                </a:solidFill>
                <a:cs typeface="Aharoni"/>
              </a:rPr>
            </a:br>
            <a:br>
              <a:rPr lang="en-US" dirty="0">
                <a:cs typeface="Aharoni"/>
              </a:rPr>
            </a:br>
            <a:br>
              <a:rPr lang="en-US" dirty="0">
                <a:cs typeface="Aharoni"/>
              </a:rPr>
            </a:br>
            <a:r>
              <a:rPr lang="en-US" dirty="0">
                <a:solidFill>
                  <a:srgbClr val="FFFFFF"/>
                </a:solidFill>
                <a:cs typeface="Aharoni"/>
              </a:rPr>
              <a:t>"On holiday, I..."</a:t>
            </a:r>
            <a:endParaRPr lang="en-US" kern="1200" dirty="0">
              <a:solidFill>
                <a:srgbClr val="FFFFFF"/>
              </a:solidFill>
              <a:latin typeface="+mj-lt"/>
              <a:cs typeface="Aharoni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D602432-D774-4CF5-94E8-7D52D0105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1186" y="4626633"/>
            <a:ext cx="491961" cy="491961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BF9EBB4-5078-47B2-AAA0-DF4A88D81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27932" y="5011563"/>
            <a:ext cx="731558" cy="731558"/>
          </a:xfrm>
          <a:prstGeom prst="rect">
            <a:avLst/>
          </a:prstGeom>
          <a:noFill/>
          <a:ln w="127000"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7975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A7BA06D-B3FF-4E91-8639-B4569AE3A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2B30C86D-5A07-48BC-9C9D-6F9A2DB1E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F138222-D274-4866-96E7-C3B1D6DA8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Arc 29">
            <a:extLst>
              <a:ext uri="{FF2B5EF4-FFF2-40B4-BE49-F238E27FC236}">
                <a16:creationId xmlns:a16="http://schemas.microsoft.com/office/drawing/2014/main" id="{5888E255-D20B-4F26-B9DA-3DF036797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604789">
            <a:off x="675639" y="775849"/>
            <a:ext cx="2987899" cy="2987899"/>
          </a:xfrm>
          <a:prstGeom prst="arc">
            <a:avLst>
              <a:gd name="adj1" fmla="val 14455503"/>
              <a:gd name="adj2" fmla="val 0"/>
            </a:avLst>
          </a:prstGeom>
          <a:ln w="127000" cap="rnd">
            <a:solidFill>
              <a:schemeClr val="accent2">
                <a:lumMod val="75000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B927C6-F6DE-4BD6-B540-F9F9A95E6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85842" y="3568138"/>
            <a:ext cx="5087631" cy="2387600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800" kern="120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Орфография</a:t>
            </a:r>
            <a:br>
              <a:rPr lang="en-US" sz="4800" kern="1200" dirty="0"/>
            </a:br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word chain</a:t>
            </a:r>
            <a:br>
              <a:rPr lang="en-US" sz="4800" kern="1200" dirty="0"/>
            </a:br>
            <a:br>
              <a:rPr lang="en-US" sz="4800" kern="1200" dirty="0"/>
            </a:br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ANIMALS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2AD46D6-02D6-45B3-921C-F4033826E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2790" y="5367348"/>
            <a:ext cx="616353" cy="599633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Рисунок 7">
            <a:extLst>
              <a:ext uri="{FF2B5EF4-FFF2-40B4-BE49-F238E27FC236}">
                <a16:creationId xmlns:a16="http://schemas.microsoft.com/office/drawing/2014/main" id="{E62F7AB5-EA8F-40BF-B87A-47AB8EE2B8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97743" y="285716"/>
            <a:ext cx="7951994" cy="5976286"/>
          </a:xfrm>
          <a:custGeom>
            <a:avLst/>
            <a:gdLst/>
            <a:ahLst/>
            <a:cxnLst/>
            <a:rect l="l" t="t" r="r" b="b"/>
            <a:pathLst>
              <a:path w="5051479" h="5503900">
                <a:moveTo>
                  <a:pt x="151948" y="0"/>
                </a:moveTo>
                <a:lnTo>
                  <a:pt x="4899531" y="0"/>
                </a:lnTo>
                <a:cubicBezTo>
                  <a:pt x="4983450" y="0"/>
                  <a:pt x="5051479" y="68029"/>
                  <a:pt x="5051479" y="151948"/>
                </a:cubicBezTo>
                <a:lnTo>
                  <a:pt x="5051479" y="5351952"/>
                </a:lnTo>
                <a:cubicBezTo>
                  <a:pt x="5051479" y="5435871"/>
                  <a:pt x="4983450" y="5503900"/>
                  <a:pt x="4899531" y="5503900"/>
                </a:cubicBezTo>
                <a:lnTo>
                  <a:pt x="151948" y="5503900"/>
                </a:lnTo>
                <a:cubicBezTo>
                  <a:pt x="68029" y="5503900"/>
                  <a:pt x="0" y="5435871"/>
                  <a:pt x="0" y="5351952"/>
                </a:cubicBezTo>
                <a:lnTo>
                  <a:pt x="0" y="151948"/>
                </a:lnTo>
                <a:cubicBezTo>
                  <a:pt x="0" y="68029"/>
                  <a:pt x="68029" y="0"/>
                  <a:pt x="15194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44938446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A7BA06D-B3FF-4E91-8639-B4569AE3A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2B30C86D-5A07-48BC-9C9D-6F9A2DB1E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138222-D274-4866-96E7-C3B1D6DA8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5888E255-D20B-4F26-B9DA-3DF036797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604789">
            <a:off x="675639" y="775849"/>
            <a:ext cx="2987899" cy="2987899"/>
          </a:xfrm>
          <a:prstGeom prst="arc">
            <a:avLst>
              <a:gd name="adj1" fmla="val 14455503"/>
              <a:gd name="adj2" fmla="val 0"/>
            </a:avLst>
          </a:prstGeom>
          <a:ln w="127000" cap="rnd">
            <a:solidFill>
              <a:schemeClr val="accent2">
                <a:lumMod val="75000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14CD4-BAA6-4686-AA55-1C787AE47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447" y="-241863"/>
            <a:ext cx="8241138" cy="136769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Социально-бытовые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2AD46D6-02D6-45B3-921C-F4033826E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2790" y="5367348"/>
            <a:ext cx="616353" cy="599633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FFC17C04-D125-48A9-9571-193AE2F41E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37426" y="972787"/>
            <a:ext cx="8208957" cy="5784097"/>
          </a:xfrm>
          <a:custGeom>
            <a:avLst/>
            <a:gdLst/>
            <a:ahLst/>
            <a:cxnLst/>
            <a:rect l="l" t="t" r="r" b="b"/>
            <a:pathLst>
              <a:path w="5051479" h="5503900">
                <a:moveTo>
                  <a:pt x="151948" y="0"/>
                </a:moveTo>
                <a:lnTo>
                  <a:pt x="4899531" y="0"/>
                </a:lnTo>
                <a:cubicBezTo>
                  <a:pt x="4983450" y="0"/>
                  <a:pt x="5051479" y="68029"/>
                  <a:pt x="5051479" y="151948"/>
                </a:cubicBezTo>
                <a:lnTo>
                  <a:pt x="5051479" y="5351952"/>
                </a:lnTo>
                <a:cubicBezTo>
                  <a:pt x="5051479" y="5435871"/>
                  <a:pt x="4983450" y="5503900"/>
                  <a:pt x="4899531" y="5503900"/>
                </a:cubicBezTo>
                <a:lnTo>
                  <a:pt x="151948" y="5503900"/>
                </a:lnTo>
                <a:cubicBezTo>
                  <a:pt x="68029" y="5503900"/>
                  <a:pt x="0" y="5435871"/>
                  <a:pt x="0" y="5351952"/>
                </a:cubicBezTo>
                <a:lnTo>
                  <a:pt x="0" y="151948"/>
                </a:lnTo>
                <a:cubicBezTo>
                  <a:pt x="0" y="68029"/>
                  <a:pt x="68029" y="0"/>
                  <a:pt x="151948" y="0"/>
                </a:cubicBez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A6EF1F-42E6-4DC9-969B-4D702CFFDD60}"/>
              </a:ext>
            </a:extLst>
          </p:cNvPr>
          <p:cNvSpPr txBox="1"/>
          <p:nvPr/>
        </p:nvSpPr>
        <p:spPr>
          <a:xfrm>
            <a:off x="293078" y="3387971"/>
            <a:ext cx="363415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3600" dirty="0" err="1">
                <a:solidFill>
                  <a:schemeClr val="bg1"/>
                </a:solidFill>
              </a:rPr>
              <a:t>What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can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we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do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in</a:t>
            </a:r>
            <a:r>
              <a:rPr lang="ru-RU" sz="3600" dirty="0">
                <a:solidFill>
                  <a:schemeClr val="bg1"/>
                </a:solidFill>
              </a:rPr>
              <a:t> </a:t>
            </a:r>
            <a:r>
              <a:rPr lang="ru-RU" sz="3600" dirty="0" err="1">
                <a:solidFill>
                  <a:schemeClr val="bg1"/>
                </a:solidFill>
              </a:rPr>
              <a:t>these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places</a:t>
            </a:r>
            <a:r>
              <a:rPr lang="ru-RU" sz="3600" dirty="0">
                <a:solidFill>
                  <a:schemeClr val="bg1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44140247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ShapesVTI">
  <a:themeElements>
    <a:clrScheme name="Стандартная">
      <a:dk1>
        <a:srgbClr val="000000"/>
      </a:dk1>
      <a:lt1>
        <a:srgbClr val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Festival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sVTI" id="{C78D20FD-A872-4243-8597-B534C62538FF}" vid="{7CAFCCF9-7834-41D6-B6AB-7D225A18A4E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ShapesVTI</vt:lpstr>
      <vt:lpstr>Игры в обучении ИЯ в начальной школе</vt:lpstr>
      <vt:lpstr>Фонетика  matching</vt:lpstr>
      <vt:lpstr>Лексика  a guessing game "Is it...?" </vt:lpstr>
      <vt:lpstr>Грамматика  Holidays Расскажите о том, что вы делали на каникулах используя Past Simple   "On holiday, I..."</vt:lpstr>
      <vt:lpstr>Орфография word chain  ANIMALS</vt:lpstr>
      <vt:lpstr>Социально-бытовые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/>
  <cp:revision>130</cp:revision>
  <dcterms:created xsi:type="dcterms:W3CDTF">2020-10-07T17:42:22Z</dcterms:created>
  <dcterms:modified xsi:type="dcterms:W3CDTF">2020-10-07T18:14:18Z</dcterms:modified>
</cp:coreProperties>
</file>