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526D0D-A335-498E-86D9-0BA41365B803}" v="150" dt="2020-10-28T15:42:54.7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10/28/2020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064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10/28/2020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86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10/28/2020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73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10/28/2020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236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52600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66999"/>
            <a:ext cx="5157787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183188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10/28/2020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123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41CFF-90C9-47B3-9DA1-F2BF8D839F7E}" type="datetime1">
              <a:rPr lang="en-US" smtClean="0"/>
              <a:t>10/28/2020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384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10/28/2020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0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10/28/2020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51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10/28/2020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632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10/28/2020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84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10/28/2020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139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1CB7E8AE-A3AC-4BB7-A5C6-F00EC697B265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54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49450"/>
            <a:ext cx="10515600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10/28/2020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246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4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704" r:id="rId6"/>
    <p:sldLayoutId id="2147483699" r:id="rId7"/>
    <p:sldLayoutId id="2147483700" r:id="rId8"/>
    <p:sldLayoutId id="2147483701" r:id="rId9"/>
    <p:sldLayoutId id="2147483703" r:id="rId10"/>
    <p:sldLayoutId id="2147483702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924463-4DB7-437D-85B1-7EE5042DE5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108545-2EA9-4B3E-915B-295949608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95799" y="744909"/>
            <a:ext cx="6858000" cy="3155419"/>
          </a:xfrm>
        </p:spPr>
        <p:txBody>
          <a:bodyPr anchor="b">
            <a:normAutofit/>
          </a:bodyPr>
          <a:lstStyle/>
          <a:p>
            <a:pPr algn="l"/>
            <a:r>
              <a:rPr lang="ru-RU" sz="5200">
                <a:solidFill>
                  <a:schemeClr val="tx2"/>
                </a:solidFill>
                <a:cs typeface="Calibri Light"/>
              </a:rPr>
              <a:t>Интерактивные технологии преподавания ИЯ</a:t>
            </a:r>
            <a:endParaRPr lang="ru-RU" sz="5200">
              <a:solidFill>
                <a:schemeClr val="tx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95799" y="4074784"/>
            <a:ext cx="6857999" cy="20543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ru-RU" sz="2200">
                <a:solidFill>
                  <a:schemeClr val="tx2"/>
                </a:solidFill>
                <a:cs typeface="Calibri"/>
              </a:rPr>
              <a:t>Чернышова Анна</a:t>
            </a:r>
            <a:endParaRPr lang="ru-RU" sz="2200">
              <a:solidFill>
                <a:schemeClr val="tx2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2BFCFE-FD78-4EDF-BEFE-CC444DC5F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78352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72B5A9-5531-4FA5-8C90-295EFED8B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7060" y="22493"/>
            <a:ext cx="3561292" cy="6830508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xy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4008C0-DD11-484E-8403-67CCEF0B6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a typeface="+mj-lt"/>
                <a:cs typeface="+mj-lt"/>
              </a:rPr>
              <a:t>Метод «</a:t>
            </a:r>
            <a:r>
              <a:rPr lang="ru-RU" dirty="0" err="1">
                <a:ea typeface="+mj-lt"/>
                <a:cs typeface="+mj-lt"/>
              </a:rPr>
              <a:t>Синквейн</a:t>
            </a:r>
            <a:r>
              <a:rPr lang="ru-RU" dirty="0">
                <a:ea typeface="+mj-lt"/>
                <a:cs typeface="+mj-lt"/>
              </a:rPr>
              <a:t>»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CA1B89-9F90-4AA3-B465-FE41B57A3A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endParaRPr lang="ru-RU" b="1" dirty="0"/>
          </a:p>
          <a:p>
            <a:pPr algn="just"/>
            <a:r>
              <a:rPr lang="ru-RU" b="1" dirty="0" err="1">
                <a:ea typeface="+mn-lt"/>
                <a:cs typeface="+mn-lt"/>
              </a:rPr>
              <a:t>Синквейн</a:t>
            </a:r>
            <a:r>
              <a:rPr lang="ru-RU" b="1" dirty="0">
                <a:ea typeface="+mn-lt"/>
                <a:cs typeface="+mn-lt"/>
              </a:rPr>
              <a:t> - </a:t>
            </a:r>
            <a:r>
              <a:rPr lang="ru-RU" dirty="0">
                <a:ea typeface="+mn-lt"/>
                <a:cs typeface="+mn-lt"/>
              </a:rPr>
              <a:t>прием, позволяющий в нескольких словах изложить учебный материал на определенную тему. Это специфическое стихотворение (без рифмы), состоящее из пяти строк (слово </a:t>
            </a:r>
            <a:r>
              <a:rPr lang="ru-RU" b="1" dirty="0">
                <a:ea typeface="+mn-lt"/>
                <a:cs typeface="+mn-lt"/>
              </a:rPr>
              <a:t>«</a:t>
            </a:r>
            <a:r>
              <a:rPr lang="ru-RU" b="1" dirty="0" err="1">
                <a:ea typeface="+mn-lt"/>
                <a:cs typeface="+mn-lt"/>
              </a:rPr>
              <a:t>синквейн</a:t>
            </a:r>
            <a:r>
              <a:rPr lang="ru-RU" b="1" dirty="0">
                <a:ea typeface="+mn-lt"/>
                <a:cs typeface="+mn-lt"/>
              </a:rPr>
              <a:t>»</a:t>
            </a:r>
            <a:r>
              <a:rPr lang="ru-RU" dirty="0">
                <a:ea typeface="+mn-lt"/>
                <a:cs typeface="+mn-lt"/>
              </a:rPr>
              <a:t> происходит от французского, означающего </a:t>
            </a:r>
            <a:r>
              <a:rPr lang="ru-RU" b="1" dirty="0">
                <a:ea typeface="+mn-lt"/>
                <a:cs typeface="+mn-lt"/>
              </a:rPr>
              <a:t>«пять»).</a:t>
            </a:r>
            <a:r>
              <a:rPr lang="ru-RU" dirty="0">
                <a:ea typeface="+mn-lt"/>
                <a:cs typeface="+mn-lt"/>
              </a:rPr>
              <a:t> в которых обобщена информация по изученной теме.</a:t>
            </a:r>
            <a:endParaRPr lang="ru-RU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4408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17A4F6-A038-4162-B6E9-FE5986800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ru-RU" sz="3200" dirty="0">
                <a:ea typeface="+mj-lt"/>
                <a:cs typeface="+mj-lt"/>
              </a:rPr>
              <a:t>Цель </a:t>
            </a:r>
            <a:r>
              <a:rPr lang="ru-RU" sz="3200" b="0" dirty="0">
                <a:ea typeface="+mj-lt"/>
                <a:cs typeface="+mj-lt"/>
              </a:rPr>
              <a:t>данной технологии</a:t>
            </a:r>
            <a:r>
              <a:rPr lang="ru-RU" sz="3200" dirty="0">
                <a:ea typeface="+mj-lt"/>
                <a:cs typeface="+mj-lt"/>
              </a:rPr>
              <a:t>: </a:t>
            </a:r>
            <a:r>
              <a:rPr lang="ru-RU" sz="3200" b="0" dirty="0">
                <a:ea typeface="+mj-lt"/>
                <a:cs typeface="+mj-lt"/>
              </a:rPr>
              <a:t>добиться более глубокого осмысления темы, контроль и выявление степени усвоения  учебного материала.</a:t>
            </a:r>
            <a:endParaRPr lang="ru-RU" sz="320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007C51-7FA7-465B-BCA1-7AAE6770B9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62500" lnSpcReduction="20000"/>
          </a:bodyPr>
          <a:lstStyle/>
          <a:p>
            <a:pPr algn="just"/>
            <a:r>
              <a:rPr lang="ru-RU" dirty="0">
                <a:ea typeface="+mn-lt"/>
                <a:cs typeface="+mn-lt"/>
              </a:rPr>
              <a:t> Каждому ученику дается 4 - 5 минут, чтобы написать </a:t>
            </a:r>
            <a:r>
              <a:rPr lang="ru-RU" dirty="0" err="1">
                <a:ea typeface="+mn-lt"/>
                <a:cs typeface="+mn-lt"/>
              </a:rPr>
              <a:t>синквейн</a:t>
            </a:r>
            <a:r>
              <a:rPr lang="ru-RU" dirty="0">
                <a:ea typeface="+mn-lt"/>
                <a:cs typeface="+mn-lt"/>
              </a:rPr>
              <a:t>. Затем он поворачивается к партнеру и из двух </a:t>
            </a:r>
            <a:r>
              <a:rPr lang="ru-RU" dirty="0" err="1">
                <a:ea typeface="+mn-lt"/>
                <a:cs typeface="+mn-lt"/>
              </a:rPr>
              <a:t>синквейнов</a:t>
            </a:r>
            <a:r>
              <a:rPr lang="ru-RU" dirty="0">
                <a:ea typeface="+mn-lt"/>
                <a:cs typeface="+mn-lt"/>
              </a:rPr>
              <a:t> они составляют один, с которым оба будут согласны. Это дает возможность критически рассмотреть данную тему. Этот метод требует, чтобы участники слушали друг друга и извлекали из произведений других те идеи, которые они могут увязать со своими. Это обычно порождает дискуссию.</a:t>
            </a:r>
            <a:endParaRPr lang="ru-RU" dirty="0"/>
          </a:p>
          <a:p>
            <a:pPr algn="just"/>
            <a:r>
              <a:rPr lang="ru-RU" b="1" dirty="0">
                <a:ea typeface="+mn-lt"/>
                <a:cs typeface="+mn-lt"/>
              </a:rPr>
              <a:t>Правила написания </a:t>
            </a:r>
            <a:r>
              <a:rPr lang="ru-RU" b="1" dirty="0" err="1">
                <a:ea typeface="+mn-lt"/>
                <a:cs typeface="+mn-lt"/>
              </a:rPr>
              <a:t>синквейна</a:t>
            </a:r>
          </a:p>
          <a:p>
            <a:pPr algn="just"/>
            <a:r>
              <a:rPr lang="ru-RU" dirty="0">
                <a:ea typeface="+mn-lt"/>
                <a:cs typeface="+mn-lt"/>
              </a:rPr>
              <a:t>1.     Первая строка - одним словом обозначается тема (имя существительное).</a:t>
            </a:r>
            <a:endParaRPr lang="ru-RU" dirty="0"/>
          </a:p>
          <a:p>
            <a:pPr algn="just"/>
            <a:r>
              <a:rPr lang="ru-RU" dirty="0">
                <a:ea typeface="+mn-lt"/>
                <a:cs typeface="+mn-lt"/>
              </a:rPr>
              <a:t>2.     Вторая строка - описание темы двумя словами (имена прилагательные).</a:t>
            </a:r>
            <a:endParaRPr lang="ru-RU" dirty="0"/>
          </a:p>
          <a:p>
            <a:pPr algn="just"/>
            <a:r>
              <a:rPr lang="ru-RU" dirty="0">
                <a:ea typeface="+mn-lt"/>
                <a:cs typeface="+mn-lt"/>
              </a:rPr>
              <a:t>3.     Третья строка - описание действия в рамках этой темы тремя словами (глаголы, причастия).</a:t>
            </a:r>
            <a:endParaRPr lang="ru-RU" dirty="0"/>
          </a:p>
          <a:p>
            <a:pPr algn="just"/>
            <a:r>
              <a:rPr lang="ru-RU" dirty="0">
                <a:ea typeface="+mn-lt"/>
                <a:cs typeface="+mn-lt"/>
              </a:rPr>
              <a:t>4.     Четвертая строка - фраза из четырех слов, выражающая отношение к теме (разные части речи).</a:t>
            </a:r>
            <a:endParaRPr lang="ru-RU" dirty="0"/>
          </a:p>
          <a:p>
            <a:pPr algn="just"/>
            <a:r>
              <a:rPr lang="ru-RU" dirty="0">
                <a:ea typeface="+mn-lt"/>
                <a:cs typeface="+mn-lt"/>
              </a:rPr>
              <a:t>5.     Пятая строка - это синоним из одного слова, который повторяет суть темы.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0517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707CDF5-2831-4912-829B-32C962ED1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585" y="1210897"/>
            <a:ext cx="10574215" cy="4934316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algn="just"/>
            <a:r>
              <a:rPr lang="ru-RU" b="1" u="sng" dirty="0">
                <a:ea typeface="+mn-lt"/>
                <a:cs typeface="+mn-lt"/>
              </a:rPr>
              <a:t>Пример 1</a:t>
            </a:r>
            <a:r>
              <a:rPr lang="ru-RU" b="1" dirty="0">
                <a:ea typeface="+mn-lt"/>
                <a:cs typeface="+mn-lt"/>
              </a:rPr>
              <a:t>: </a:t>
            </a:r>
            <a:r>
              <a:rPr lang="ru-RU" b="1" dirty="0" err="1">
                <a:ea typeface="+mn-lt"/>
                <a:cs typeface="+mn-lt"/>
              </a:rPr>
              <a:t>Тема«It´s</a:t>
            </a:r>
            <a:r>
              <a:rPr lang="ru-RU" b="1" dirty="0">
                <a:ea typeface="+mn-lt"/>
                <a:cs typeface="+mn-lt"/>
              </a:rPr>
              <a:t> a </a:t>
            </a:r>
            <a:r>
              <a:rPr lang="ru-RU" b="1" dirty="0" err="1">
                <a:ea typeface="+mn-lt"/>
                <a:cs typeface="+mn-lt"/>
              </a:rPr>
              <a:t>Wonderful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Planet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We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Live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on</a:t>
            </a:r>
            <a:r>
              <a:rPr lang="ru-RU" b="1" dirty="0">
                <a:ea typeface="+mn-lt"/>
                <a:cs typeface="+mn-lt"/>
              </a:rPr>
              <a:t>"</a:t>
            </a:r>
            <a:endParaRPr lang="ru-RU" b="1" dirty="0"/>
          </a:p>
          <a:p>
            <a:pPr algn="just"/>
            <a:r>
              <a:rPr lang="ru-RU" err="1">
                <a:ea typeface="+mn-lt"/>
                <a:cs typeface="+mn-lt"/>
              </a:rPr>
              <a:t>Earth</a:t>
            </a:r>
            <a:endParaRPr lang="ru-RU" err="1"/>
          </a:p>
          <a:p>
            <a:pPr algn="just"/>
            <a:r>
              <a:rPr lang="ru-RU" dirty="0" err="1">
                <a:ea typeface="+mn-lt"/>
                <a:cs typeface="+mn-lt"/>
              </a:rPr>
              <a:t>Beautiful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blue</a:t>
            </a:r>
            <a:endParaRPr lang="ru-RU" dirty="0" err="1"/>
          </a:p>
          <a:p>
            <a:pPr algn="just"/>
            <a:r>
              <a:rPr lang="ru-RU" dirty="0" err="1">
                <a:ea typeface="+mn-lt"/>
                <a:cs typeface="+mn-lt"/>
              </a:rPr>
              <a:t>Live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produce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pollute</a:t>
            </a:r>
            <a:endParaRPr lang="ru-RU" dirty="0" err="1"/>
          </a:p>
          <a:p>
            <a:pPr algn="just"/>
            <a:r>
              <a:rPr lang="ru-RU" dirty="0" err="1">
                <a:ea typeface="+mn-lt"/>
                <a:cs typeface="+mn-lt"/>
              </a:rPr>
              <a:t>Can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be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kind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can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hurt</a:t>
            </a:r>
            <a:endParaRPr lang="ru-RU" dirty="0" err="1"/>
          </a:p>
          <a:p>
            <a:pPr algn="just"/>
            <a:r>
              <a:rPr lang="ru-RU" dirty="0" err="1">
                <a:ea typeface="+mn-lt"/>
                <a:cs typeface="+mn-lt"/>
              </a:rPr>
              <a:t>Planet</a:t>
            </a:r>
            <a:endParaRPr lang="ru-RU" dirty="0" err="1"/>
          </a:p>
          <a:p>
            <a:pPr algn="just"/>
            <a:r>
              <a:rPr lang="ru-RU" b="1" u="sng" dirty="0">
                <a:ea typeface="+mn-lt"/>
                <a:cs typeface="+mn-lt"/>
              </a:rPr>
              <a:t>Пример 2</a:t>
            </a:r>
            <a:r>
              <a:rPr lang="ru-RU" b="1" dirty="0">
                <a:ea typeface="+mn-lt"/>
                <a:cs typeface="+mn-lt"/>
              </a:rPr>
              <a:t>. Тема «</a:t>
            </a:r>
            <a:r>
              <a:rPr lang="ru-RU" b="1" dirty="0" err="1">
                <a:ea typeface="+mn-lt"/>
                <a:cs typeface="+mn-lt"/>
              </a:rPr>
              <a:t>American</a:t>
            </a:r>
            <a:r>
              <a:rPr lang="ru-RU" b="1" dirty="0">
                <a:ea typeface="+mn-lt"/>
                <a:cs typeface="+mn-lt"/>
              </a:rPr>
              <a:t> </a:t>
            </a:r>
            <a:r>
              <a:rPr lang="ru-RU" b="1" dirty="0" err="1">
                <a:ea typeface="+mn-lt"/>
                <a:cs typeface="+mn-lt"/>
              </a:rPr>
              <a:t>Holidays</a:t>
            </a:r>
            <a:r>
              <a:rPr lang="ru-RU" b="1" dirty="0">
                <a:ea typeface="+mn-lt"/>
                <a:cs typeface="+mn-lt"/>
              </a:rPr>
              <a:t>"</a:t>
            </a:r>
            <a:endParaRPr lang="ru-RU" b="1" dirty="0"/>
          </a:p>
          <a:p>
            <a:pPr algn="just"/>
            <a:r>
              <a:rPr lang="ru-RU" dirty="0" err="1">
                <a:ea typeface="+mn-lt"/>
                <a:cs typeface="+mn-lt"/>
              </a:rPr>
              <a:t>Thanksgiving</a:t>
            </a:r>
            <a:endParaRPr lang="ru-RU" dirty="0" err="1"/>
          </a:p>
          <a:p>
            <a:pPr algn="just"/>
            <a:r>
              <a:rPr lang="ru-RU" dirty="0" err="1">
                <a:ea typeface="+mn-lt"/>
                <a:cs typeface="+mn-lt"/>
              </a:rPr>
              <a:t>Happy</a:t>
            </a:r>
            <a:r>
              <a:rPr lang="ru-RU" dirty="0">
                <a:ea typeface="+mn-lt"/>
                <a:cs typeface="+mn-lt"/>
              </a:rPr>
              <a:t>, </a:t>
            </a:r>
            <a:r>
              <a:rPr lang="ru-RU" u="sng" dirty="0" err="1">
                <a:ea typeface="+mn-lt"/>
                <a:cs typeface="+mn-lt"/>
              </a:rPr>
              <a:t>thankful</a:t>
            </a:r>
            <a:endParaRPr lang="ru-RU" dirty="0" err="1"/>
          </a:p>
          <a:p>
            <a:pPr algn="just"/>
            <a:r>
              <a:rPr lang="ru-RU" dirty="0" err="1">
                <a:ea typeface="+mn-lt"/>
                <a:cs typeface="+mn-lt"/>
              </a:rPr>
              <a:t>Get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together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pray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thank</a:t>
            </a:r>
            <a:endParaRPr lang="ru-RU" dirty="0" err="1"/>
          </a:p>
          <a:p>
            <a:pPr algn="just"/>
            <a:r>
              <a:rPr lang="ru-RU" dirty="0" err="1">
                <a:ea typeface="+mn-lt"/>
                <a:cs typeface="+mn-lt"/>
              </a:rPr>
              <a:t>People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like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it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very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much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It´s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celebrated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by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all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Americans</a:t>
            </a:r>
            <a:r>
              <a:rPr lang="ru-RU" dirty="0">
                <a:ea typeface="+mn-lt"/>
                <a:cs typeface="+mn-lt"/>
              </a:rPr>
              <a:t>. </a:t>
            </a:r>
            <a:r>
              <a:rPr lang="ru-RU" dirty="0" err="1">
                <a:ea typeface="+mn-lt"/>
                <a:cs typeface="+mn-lt"/>
              </a:rPr>
              <a:t>Time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to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remember</a:t>
            </a:r>
            <a:r>
              <a:rPr lang="ru-RU" dirty="0">
                <a:ea typeface="+mn-lt"/>
                <a:cs typeface="+mn-lt"/>
              </a:rPr>
              <a:t>.</a:t>
            </a:r>
            <a:endParaRPr lang="ru-RU" dirty="0"/>
          </a:p>
          <a:p>
            <a:pPr algn="just"/>
            <a:r>
              <a:rPr lang="ru-RU" dirty="0" err="1">
                <a:ea typeface="+mn-lt"/>
                <a:cs typeface="+mn-lt"/>
              </a:rPr>
              <a:t>Charity</a:t>
            </a:r>
            <a:endParaRPr lang="ru-RU" dirty="0" err="1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9488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лачко с текстом: прямоугольное со скругленными углами 3">
            <a:extLst>
              <a:ext uri="{FF2B5EF4-FFF2-40B4-BE49-F238E27FC236}">
                <a16:creationId xmlns:a16="http://schemas.microsoft.com/office/drawing/2014/main" id="{18BA3FDA-AD43-4ABE-8835-6D6028F1888A}"/>
              </a:ext>
            </a:extLst>
          </p:cNvPr>
          <p:cNvSpPr/>
          <p:nvPr/>
        </p:nvSpPr>
        <p:spPr>
          <a:xfrm>
            <a:off x="726832" y="2208275"/>
            <a:ext cx="3610706" cy="2227384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лачко с текстом: прямоугольное со скругленными углами 4">
            <a:extLst>
              <a:ext uri="{FF2B5EF4-FFF2-40B4-BE49-F238E27FC236}">
                <a16:creationId xmlns:a16="http://schemas.microsoft.com/office/drawing/2014/main" id="{DE2A71E6-8139-44B5-9EAE-8DA4C66E53A8}"/>
              </a:ext>
            </a:extLst>
          </p:cNvPr>
          <p:cNvSpPr/>
          <p:nvPr/>
        </p:nvSpPr>
        <p:spPr>
          <a:xfrm>
            <a:off x="7176722" y="2210474"/>
            <a:ext cx="4091353" cy="228600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DB72B5-8D5E-466B-ABD2-A219764F6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6348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b="0" dirty="0">
                <a:ea typeface="+mj-lt"/>
                <a:cs typeface="+mj-lt"/>
              </a:rPr>
              <a:t>Тема «</a:t>
            </a:r>
            <a:r>
              <a:rPr lang="ru-RU" b="0" dirty="0" err="1">
                <a:ea typeface="+mj-lt"/>
                <a:cs typeface="+mj-lt"/>
              </a:rPr>
              <a:t>Sport</a:t>
            </a:r>
            <a:r>
              <a:rPr lang="ru-RU" b="0" dirty="0">
                <a:ea typeface="+mj-lt"/>
                <a:cs typeface="+mj-lt"/>
              </a:rPr>
              <a:t>»                            Тема «</a:t>
            </a:r>
            <a:r>
              <a:rPr lang="ru-RU" b="0" dirty="0" err="1">
                <a:ea typeface="+mj-lt"/>
                <a:cs typeface="+mj-lt"/>
              </a:rPr>
              <a:t>Hobby</a:t>
            </a:r>
            <a:r>
              <a:rPr lang="ru-RU" b="0" dirty="0">
                <a:ea typeface="+mj-lt"/>
                <a:cs typeface="+mj-lt"/>
              </a:rPr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6666392"/>
      </p:ext>
    </p:extLst>
  </p:cSld>
  <p:clrMapOvr>
    <a:masterClrMapping/>
  </p:clrMapOvr>
</p:sld>
</file>

<file path=ppt/theme/theme1.xml><?xml version="1.0" encoding="utf-8"?>
<a:theme xmlns:a="http://schemas.openxmlformats.org/drawingml/2006/main" name="BlockprintVTI">
  <a:themeElements>
    <a:clrScheme name="Custom 69">
      <a:dk1>
        <a:sysClr val="windowText" lastClr="000000"/>
      </a:dk1>
      <a:lt1>
        <a:sysClr val="window" lastClr="FFFFFF"/>
      </a:lt1>
      <a:dk2>
        <a:srgbClr val="44131A"/>
      </a:dk2>
      <a:lt2>
        <a:srgbClr val="F2ECEA"/>
      </a:lt2>
      <a:accent1>
        <a:srgbClr val="A62C52"/>
      </a:accent1>
      <a:accent2>
        <a:srgbClr val="A7928D"/>
      </a:accent2>
      <a:accent3>
        <a:srgbClr val="307C71"/>
      </a:accent3>
      <a:accent4>
        <a:srgbClr val="41575D"/>
      </a:accent4>
      <a:accent5>
        <a:srgbClr val="8FA3A3"/>
      </a:accent5>
      <a:accent6>
        <a:srgbClr val="CA8370"/>
      </a:accent6>
      <a:hlink>
        <a:srgbClr val="D13D6E"/>
      </a:hlink>
      <a:folHlink>
        <a:srgbClr val="6C9D92"/>
      </a:folHlink>
    </a:clrScheme>
    <a:fontScheme name="Custom 56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ckprintVTI" id="{AA8C8908-6BA4-477C-AEA4-CB6C32A1FE3B}" vid="{36392749-7C1D-4938-93BB-440CD2A1B0A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BlockprintVTI</vt:lpstr>
      <vt:lpstr>Интерактивные технологии преподавания ИЯ</vt:lpstr>
      <vt:lpstr>Метод «Синквейн»</vt:lpstr>
      <vt:lpstr>Цель данной технологии: добиться более глубокого осмысления темы, контроль и выявление степени усвоения  учебного материала.</vt:lpstr>
      <vt:lpstr>Презентация PowerPoint</vt:lpstr>
      <vt:lpstr>Тема «Sport»                            Тема «Hobby»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/>
  <cp:revision>45</cp:revision>
  <dcterms:created xsi:type="dcterms:W3CDTF">2020-10-28T15:32:02Z</dcterms:created>
  <dcterms:modified xsi:type="dcterms:W3CDTF">2020-10-28T15:46:39Z</dcterms:modified>
</cp:coreProperties>
</file>