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4" r:id="rId3"/>
    <p:sldId id="261" r:id="rId4"/>
    <p:sldId id="259" r:id="rId5"/>
    <p:sldId id="260" r:id="rId6"/>
    <p:sldId id="265" r:id="rId7"/>
    <p:sldId id="266" r:id="rId8"/>
    <p:sldId id="267"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0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7DDFDDC-5A45-4921-A941-8A662B8B23D1}" type="datetimeFigureOut">
              <a:rPr lang="ru-RU" smtClean="0"/>
              <a:t>04.06.2020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F51BA8-980B-4283-84A0-F752E6C41AF1}" type="slidenum">
              <a:rPr lang="ru-RU" smtClean="0"/>
              <a:t>‹#›</a:t>
            </a:fld>
            <a:endParaRPr lang="ru-RU"/>
          </a:p>
        </p:txBody>
      </p:sp>
    </p:spTree>
    <p:extLst>
      <p:ext uri="{BB962C8B-B14F-4D97-AF65-F5344CB8AC3E}">
        <p14:creationId xmlns:p14="http://schemas.microsoft.com/office/powerpoint/2010/main" val="866678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7DDFDDC-5A45-4921-A941-8A662B8B23D1}" type="datetimeFigureOut">
              <a:rPr lang="ru-RU" smtClean="0"/>
              <a:t>04.06.2020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F51BA8-980B-4283-84A0-F752E6C41AF1}" type="slidenum">
              <a:rPr lang="ru-RU" smtClean="0"/>
              <a:t>‹#›</a:t>
            </a:fld>
            <a:endParaRPr lang="ru-RU"/>
          </a:p>
        </p:txBody>
      </p:sp>
    </p:spTree>
    <p:extLst>
      <p:ext uri="{BB962C8B-B14F-4D97-AF65-F5344CB8AC3E}">
        <p14:creationId xmlns:p14="http://schemas.microsoft.com/office/powerpoint/2010/main" val="2712190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7DDFDDC-5A45-4921-A941-8A662B8B23D1}" type="datetimeFigureOut">
              <a:rPr lang="ru-RU" smtClean="0"/>
              <a:t>04.06.2020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F51BA8-980B-4283-84A0-F752E6C41AF1}" type="slidenum">
              <a:rPr lang="ru-RU" smtClean="0"/>
              <a:t>‹#›</a:t>
            </a:fld>
            <a:endParaRPr lang="ru-RU"/>
          </a:p>
        </p:txBody>
      </p:sp>
    </p:spTree>
    <p:extLst>
      <p:ext uri="{BB962C8B-B14F-4D97-AF65-F5344CB8AC3E}">
        <p14:creationId xmlns:p14="http://schemas.microsoft.com/office/powerpoint/2010/main" val="2271251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7DDFDDC-5A45-4921-A941-8A662B8B23D1}" type="datetimeFigureOut">
              <a:rPr lang="ru-RU" smtClean="0"/>
              <a:t>04.06.2020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F51BA8-980B-4283-84A0-F752E6C41AF1}" type="slidenum">
              <a:rPr lang="ru-RU" smtClean="0"/>
              <a:t>‹#›</a:t>
            </a:fld>
            <a:endParaRPr lang="ru-RU"/>
          </a:p>
        </p:txBody>
      </p:sp>
    </p:spTree>
    <p:extLst>
      <p:ext uri="{BB962C8B-B14F-4D97-AF65-F5344CB8AC3E}">
        <p14:creationId xmlns:p14="http://schemas.microsoft.com/office/powerpoint/2010/main" val="4131177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7DDFDDC-5A45-4921-A941-8A662B8B23D1}" type="datetimeFigureOut">
              <a:rPr lang="ru-RU" smtClean="0"/>
              <a:t>04.06.2020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8F51BA8-980B-4283-84A0-F752E6C41AF1}" type="slidenum">
              <a:rPr lang="ru-RU" smtClean="0"/>
              <a:t>‹#›</a:t>
            </a:fld>
            <a:endParaRPr lang="ru-RU"/>
          </a:p>
        </p:txBody>
      </p:sp>
    </p:spTree>
    <p:extLst>
      <p:ext uri="{BB962C8B-B14F-4D97-AF65-F5344CB8AC3E}">
        <p14:creationId xmlns:p14="http://schemas.microsoft.com/office/powerpoint/2010/main" val="2712549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7DDFDDC-5A45-4921-A941-8A662B8B23D1}" type="datetimeFigureOut">
              <a:rPr lang="ru-RU" smtClean="0"/>
              <a:t>04.06.2020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8F51BA8-980B-4283-84A0-F752E6C41AF1}" type="slidenum">
              <a:rPr lang="ru-RU" smtClean="0"/>
              <a:t>‹#›</a:t>
            </a:fld>
            <a:endParaRPr lang="ru-RU"/>
          </a:p>
        </p:txBody>
      </p:sp>
    </p:spTree>
    <p:extLst>
      <p:ext uri="{BB962C8B-B14F-4D97-AF65-F5344CB8AC3E}">
        <p14:creationId xmlns:p14="http://schemas.microsoft.com/office/powerpoint/2010/main" val="349670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7DDFDDC-5A45-4921-A941-8A662B8B23D1}" type="datetimeFigureOut">
              <a:rPr lang="ru-RU" smtClean="0"/>
              <a:t>04.06.2020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8F51BA8-980B-4283-84A0-F752E6C41AF1}" type="slidenum">
              <a:rPr lang="ru-RU" smtClean="0"/>
              <a:t>‹#›</a:t>
            </a:fld>
            <a:endParaRPr lang="ru-RU"/>
          </a:p>
        </p:txBody>
      </p:sp>
    </p:spTree>
    <p:extLst>
      <p:ext uri="{BB962C8B-B14F-4D97-AF65-F5344CB8AC3E}">
        <p14:creationId xmlns:p14="http://schemas.microsoft.com/office/powerpoint/2010/main" val="1176503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7DDFDDC-5A45-4921-A941-8A662B8B23D1}" type="datetimeFigureOut">
              <a:rPr lang="ru-RU" smtClean="0"/>
              <a:t>04.06.2020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F51BA8-980B-4283-84A0-F752E6C41AF1}" type="slidenum">
              <a:rPr lang="ru-RU" smtClean="0"/>
              <a:t>‹#›</a:t>
            </a:fld>
            <a:endParaRPr lang="ru-RU"/>
          </a:p>
        </p:txBody>
      </p:sp>
    </p:spTree>
    <p:extLst>
      <p:ext uri="{BB962C8B-B14F-4D97-AF65-F5344CB8AC3E}">
        <p14:creationId xmlns:p14="http://schemas.microsoft.com/office/powerpoint/2010/main" val="1656454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7DDFDDC-5A45-4921-A941-8A662B8B23D1}" type="datetimeFigureOut">
              <a:rPr lang="ru-RU" smtClean="0"/>
              <a:t>04.06.2020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8F51BA8-980B-4283-84A0-F752E6C41AF1}" type="slidenum">
              <a:rPr lang="ru-RU" smtClean="0"/>
              <a:t>‹#›</a:t>
            </a:fld>
            <a:endParaRPr lang="ru-RU"/>
          </a:p>
        </p:txBody>
      </p:sp>
    </p:spTree>
    <p:extLst>
      <p:ext uri="{BB962C8B-B14F-4D97-AF65-F5344CB8AC3E}">
        <p14:creationId xmlns:p14="http://schemas.microsoft.com/office/powerpoint/2010/main" val="2239174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7DDFDDC-5A45-4921-A941-8A662B8B23D1}" type="datetimeFigureOut">
              <a:rPr lang="ru-RU" smtClean="0"/>
              <a:t>04.06.2020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F51BA8-980B-4283-84A0-F752E6C41AF1}" type="slidenum">
              <a:rPr lang="ru-RU" smtClean="0"/>
              <a:t>‹#›</a:t>
            </a:fld>
            <a:endParaRPr lang="ru-RU"/>
          </a:p>
        </p:txBody>
      </p:sp>
    </p:spTree>
    <p:extLst>
      <p:ext uri="{BB962C8B-B14F-4D97-AF65-F5344CB8AC3E}">
        <p14:creationId xmlns:p14="http://schemas.microsoft.com/office/powerpoint/2010/main" val="125837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7DDFDDC-5A45-4921-A941-8A662B8B23D1}" type="datetimeFigureOut">
              <a:rPr lang="ru-RU" smtClean="0"/>
              <a:t>04.06.2020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8F51BA8-980B-4283-84A0-F752E6C41AF1}" type="slidenum">
              <a:rPr lang="ru-RU" smtClean="0"/>
              <a:t>‹#›</a:t>
            </a:fld>
            <a:endParaRPr lang="ru-RU"/>
          </a:p>
        </p:txBody>
      </p:sp>
    </p:spTree>
    <p:extLst>
      <p:ext uri="{BB962C8B-B14F-4D97-AF65-F5344CB8AC3E}">
        <p14:creationId xmlns:p14="http://schemas.microsoft.com/office/powerpoint/2010/main" val="1177106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DDFDDC-5A45-4921-A941-8A662B8B23D1}" type="datetimeFigureOut">
              <a:rPr lang="ru-RU" smtClean="0"/>
              <a:t>04.06.2020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F51BA8-980B-4283-84A0-F752E6C41AF1}" type="slidenum">
              <a:rPr lang="ru-RU" smtClean="0"/>
              <a:t>‹#›</a:t>
            </a:fld>
            <a:endParaRPr lang="ru-RU"/>
          </a:p>
        </p:txBody>
      </p:sp>
    </p:spTree>
    <p:extLst>
      <p:ext uri="{BB962C8B-B14F-4D97-AF65-F5344CB8AC3E}">
        <p14:creationId xmlns:p14="http://schemas.microsoft.com/office/powerpoint/2010/main" val="3302975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3557239" y="1117463"/>
            <a:ext cx="8634761" cy="5651327"/>
          </a:xfrm>
          <a:prstGeom prst="rect">
            <a:avLst/>
          </a:prstGeom>
        </p:spPr>
      </p:pic>
      <p:sp>
        <p:nvSpPr>
          <p:cNvPr id="2" name="Заголовок 1"/>
          <p:cNvSpPr>
            <a:spLocks noGrp="1"/>
          </p:cNvSpPr>
          <p:nvPr>
            <p:ph type="title"/>
          </p:nvPr>
        </p:nvSpPr>
        <p:spPr>
          <a:xfrm>
            <a:off x="0" y="568711"/>
            <a:ext cx="10515600" cy="1325563"/>
          </a:xfrm>
        </p:spPr>
        <p:txBody>
          <a:bodyPr/>
          <a:lstStyle/>
          <a:p>
            <a:r>
              <a:rPr lang="en-US" dirty="0" smtClean="0">
                <a:solidFill>
                  <a:schemeClr val="accent1">
                    <a:lumMod val="50000"/>
                  </a:schemeClr>
                </a:solidFill>
                <a:latin typeface="Arial Rounded MT Bold" panose="020F0704030504030204" pitchFamily="34" charset="0"/>
              </a:rPr>
              <a:t>match words and</a:t>
            </a:r>
            <a:r>
              <a:rPr lang="ru-RU" dirty="0" smtClean="0">
                <a:solidFill>
                  <a:schemeClr val="accent1">
                    <a:lumMod val="50000"/>
                  </a:schemeClr>
                </a:solidFill>
                <a:latin typeface="Arial Rounded MT Bold" panose="020F0704030504030204" pitchFamily="34" charset="0"/>
              </a:rPr>
              <a:t/>
            </a:r>
            <a:br>
              <a:rPr lang="ru-RU" dirty="0" smtClean="0">
                <a:solidFill>
                  <a:schemeClr val="accent1">
                    <a:lumMod val="50000"/>
                  </a:schemeClr>
                </a:solidFill>
                <a:latin typeface="Arial Rounded MT Bold" panose="020F0704030504030204" pitchFamily="34" charset="0"/>
              </a:rPr>
            </a:br>
            <a:r>
              <a:rPr lang="en-US" dirty="0" smtClean="0">
                <a:solidFill>
                  <a:schemeClr val="accent1">
                    <a:lumMod val="50000"/>
                  </a:schemeClr>
                </a:solidFill>
                <a:latin typeface="Arial Rounded MT Bold" panose="020F0704030504030204" pitchFamily="34" charset="0"/>
              </a:rPr>
              <a:t> sounds</a:t>
            </a:r>
            <a:r>
              <a:rPr lang="ru-RU" dirty="0" smtClean="0">
                <a:solidFill>
                  <a:schemeClr val="accent1">
                    <a:lumMod val="50000"/>
                  </a:schemeClr>
                </a:solidFill>
              </a:rPr>
              <a:t> </a:t>
            </a:r>
            <a:r>
              <a:rPr lang="en-US" dirty="0" smtClean="0">
                <a:solidFill>
                  <a:schemeClr val="accent1">
                    <a:lumMod val="50000"/>
                  </a:schemeClr>
                </a:solidFill>
                <a:latin typeface="Arial Rounded MT Bold" panose="020F0704030504030204" pitchFamily="34" charset="0"/>
              </a:rPr>
              <a:t>[ i: ]</a:t>
            </a:r>
            <a:r>
              <a:rPr lang="ru-RU" dirty="0" smtClean="0">
                <a:solidFill>
                  <a:schemeClr val="accent1">
                    <a:lumMod val="50000"/>
                  </a:schemeClr>
                </a:solidFill>
              </a:rPr>
              <a:t> </a:t>
            </a:r>
            <a:r>
              <a:rPr lang="en-US" dirty="0" smtClean="0">
                <a:solidFill>
                  <a:schemeClr val="accent1">
                    <a:lumMod val="50000"/>
                  </a:schemeClr>
                </a:solidFill>
                <a:latin typeface="Arial Rounded MT Bold" panose="020F0704030504030204" pitchFamily="34" charset="0"/>
              </a:rPr>
              <a:t>[ </a:t>
            </a:r>
            <a:r>
              <a:rPr lang="en-US" dirty="0" err="1" smtClean="0">
                <a:solidFill>
                  <a:schemeClr val="accent1">
                    <a:lumMod val="50000"/>
                  </a:schemeClr>
                </a:solidFill>
                <a:latin typeface="Arial Rounded MT Bold" panose="020F0704030504030204" pitchFamily="34" charset="0"/>
              </a:rPr>
              <a:t>i</a:t>
            </a:r>
            <a:r>
              <a:rPr lang="en-US" dirty="0" smtClean="0">
                <a:solidFill>
                  <a:schemeClr val="accent1">
                    <a:lumMod val="50000"/>
                  </a:schemeClr>
                </a:solidFill>
                <a:latin typeface="Arial Rounded MT Bold" panose="020F0704030504030204" pitchFamily="34" charset="0"/>
              </a:rPr>
              <a:t> ]</a:t>
            </a:r>
            <a:endParaRPr lang="ru-RU" dirty="0">
              <a:solidFill>
                <a:schemeClr val="accent1">
                  <a:lumMod val="50000"/>
                </a:schemeClr>
              </a:solidFill>
            </a:endParaRPr>
          </a:p>
        </p:txBody>
      </p:sp>
    </p:spTree>
    <p:extLst>
      <p:ext uri="{BB962C8B-B14F-4D97-AF65-F5344CB8AC3E}">
        <p14:creationId xmlns:p14="http://schemas.microsoft.com/office/powerpoint/2010/main" val="3983539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3400309" y="497972"/>
            <a:ext cx="7551002" cy="6360028"/>
          </a:xfrm>
          <a:prstGeom prst="rect">
            <a:avLst/>
          </a:prstGeom>
        </p:spPr>
      </p:pic>
      <p:sp>
        <p:nvSpPr>
          <p:cNvPr id="2" name="Заголовок 1"/>
          <p:cNvSpPr>
            <a:spLocks noGrp="1"/>
          </p:cNvSpPr>
          <p:nvPr>
            <p:ph type="title"/>
          </p:nvPr>
        </p:nvSpPr>
        <p:spPr>
          <a:xfrm>
            <a:off x="435711" y="30588"/>
            <a:ext cx="10515600" cy="1325563"/>
          </a:xfrm>
        </p:spPr>
        <p:txBody>
          <a:bodyPr/>
          <a:lstStyle/>
          <a:p>
            <a:r>
              <a:rPr lang="ru-RU" i="1" dirty="0" smtClean="0"/>
              <a:t>Составьте предложение</a:t>
            </a:r>
            <a:endParaRPr lang="ru-RU" i="1" dirty="0"/>
          </a:p>
        </p:txBody>
      </p:sp>
    </p:spTree>
    <p:extLst>
      <p:ext uri="{BB962C8B-B14F-4D97-AF65-F5344CB8AC3E}">
        <p14:creationId xmlns:p14="http://schemas.microsoft.com/office/powerpoint/2010/main" val="28059060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895707" y="571828"/>
            <a:ext cx="10141687" cy="5332026"/>
          </a:xfrm>
          <a:prstGeom prst="rect">
            <a:avLst/>
          </a:prstGeom>
        </p:spPr>
      </p:pic>
      <p:sp>
        <p:nvSpPr>
          <p:cNvPr id="2" name="Заголовок 1"/>
          <p:cNvSpPr>
            <a:spLocks noGrp="1"/>
          </p:cNvSpPr>
          <p:nvPr>
            <p:ph type="title"/>
          </p:nvPr>
        </p:nvSpPr>
        <p:spPr>
          <a:xfrm>
            <a:off x="345687" y="4377569"/>
            <a:ext cx="10515600" cy="1325563"/>
          </a:xfrm>
        </p:spPr>
        <p:txBody>
          <a:bodyPr>
            <a:noAutofit/>
          </a:bodyPr>
          <a:lstStyle/>
          <a:p>
            <a:r>
              <a:rPr lang="ru-RU" sz="1600" b="1" i="1" dirty="0" smtClean="0"/>
              <a:t>Адрес в кратком виде: </a:t>
            </a:r>
            <a:br>
              <a:rPr lang="ru-RU" sz="1600" b="1" i="1" dirty="0" smtClean="0"/>
            </a:br>
            <a:r>
              <a:rPr lang="ru-RU" sz="1600" b="1" i="1" dirty="0" smtClean="0"/>
              <a:t/>
            </a:r>
            <a:br>
              <a:rPr lang="ru-RU" sz="1600" b="1" i="1" dirty="0" smtClean="0"/>
            </a:br>
            <a:r>
              <a:rPr lang="ru-RU" sz="1600" b="1" i="1" dirty="0" smtClean="0"/>
              <a:t>Под адресом, пропустив строку, мы пишем:</a:t>
            </a:r>
            <a:br>
              <a:rPr lang="ru-RU" sz="1600" b="1" i="1" dirty="0" smtClean="0"/>
            </a:br>
            <a:r>
              <a:rPr lang="ru-RU" sz="1600" b="1" i="1" dirty="0" smtClean="0"/>
              <a:t/>
            </a:r>
            <a:br>
              <a:rPr lang="ru-RU" sz="1600" b="1" i="1" dirty="0" smtClean="0"/>
            </a:br>
            <a:r>
              <a:rPr lang="ru-RU" sz="1600" b="1" i="1" dirty="0" smtClean="0"/>
              <a:t>Обращение:</a:t>
            </a:r>
            <a:r>
              <a:rPr lang="ru-RU" sz="1600" b="1" i="1" dirty="0"/>
              <a:t/>
            </a:r>
            <a:br>
              <a:rPr lang="ru-RU" sz="1600" b="1" i="1" dirty="0"/>
            </a:br>
            <a:r>
              <a:rPr lang="ru-RU" sz="1600" b="1" i="1" dirty="0" smtClean="0"/>
              <a:t/>
            </a:r>
            <a:br>
              <a:rPr lang="ru-RU" sz="1600" b="1" i="1" dirty="0" smtClean="0"/>
            </a:br>
            <a:r>
              <a:rPr lang="ru-RU" sz="1600" b="1" i="1" dirty="0" smtClean="0"/>
              <a:t>В первом абзаце (благодарность):</a:t>
            </a:r>
            <a:br>
              <a:rPr lang="ru-RU" sz="1600" b="1" i="1" dirty="0" smtClean="0"/>
            </a:br>
            <a:r>
              <a:rPr lang="ru-RU" sz="1600" b="1" i="1" dirty="0" smtClean="0"/>
              <a:t/>
            </a:r>
            <a:br>
              <a:rPr lang="ru-RU" sz="1600" b="1" i="1" dirty="0" smtClean="0"/>
            </a:br>
            <a:r>
              <a:rPr lang="ru-RU" sz="1600" b="1" i="1" dirty="0" smtClean="0"/>
              <a:t>В последнем параграфе, объяснение почему заканчиваем:</a:t>
            </a:r>
            <a:r>
              <a:rPr lang="ru-RU" sz="1600" b="1" i="1" dirty="0"/>
              <a:t/>
            </a:r>
            <a:br>
              <a:rPr lang="ru-RU" sz="1600" b="1" i="1" dirty="0"/>
            </a:br>
            <a:r>
              <a:rPr lang="ru-RU" sz="1600" b="1" i="1" dirty="0" smtClean="0"/>
              <a:t/>
            </a:r>
            <a:br>
              <a:rPr lang="ru-RU" sz="1600" b="1" i="1" dirty="0" smtClean="0"/>
            </a:br>
            <a:r>
              <a:rPr lang="ru-RU" sz="1600" b="1" i="1" dirty="0" smtClean="0"/>
              <a:t>Упомяните о дальнейших контактах:</a:t>
            </a:r>
            <a:br>
              <a:rPr lang="ru-RU" sz="1600" b="1" i="1" dirty="0" smtClean="0"/>
            </a:br>
            <a:r>
              <a:rPr lang="ru-RU" sz="1600" b="1" i="1" dirty="0"/>
              <a:t/>
            </a:r>
            <a:br>
              <a:rPr lang="ru-RU" sz="1600" b="1" i="1" dirty="0"/>
            </a:br>
            <a:r>
              <a:rPr lang="ru-RU" sz="1600" b="1" i="1" dirty="0" smtClean="0"/>
              <a:t>Завершающая фраза-клише:</a:t>
            </a:r>
            <a:endParaRPr lang="ru-RU" sz="1600" b="1" i="1" dirty="0"/>
          </a:p>
        </p:txBody>
      </p:sp>
    </p:spTree>
    <p:extLst>
      <p:ext uri="{BB962C8B-B14F-4D97-AF65-F5344CB8AC3E}">
        <p14:creationId xmlns:p14="http://schemas.microsoft.com/office/powerpoint/2010/main" val="1946226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0141" y="933837"/>
            <a:ext cx="10515600" cy="1325563"/>
          </a:xfrm>
        </p:spPr>
        <p:txBody>
          <a:bodyPr>
            <a:normAutofit fontScale="90000"/>
          </a:bodyPr>
          <a:lstStyle/>
          <a:p>
            <a:r>
              <a:rPr lang="en-US" sz="4900" b="1" u="sng" dirty="0">
                <a:solidFill>
                  <a:schemeClr val="accent6">
                    <a:lumMod val="50000"/>
                  </a:schemeClr>
                </a:solidFill>
                <a:latin typeface="Bahnschrift Condensed" panose="020B0502040204020203" pitchFamily="34" charset="0"/>
              </a:rPr>
              <a:t>Past Continuous</a:t>
            </a:r>
            <a:br>
              <a:rPr lang="en-US" sz="4900" b="1" u="sng" dirty="0">
                <a:solidFill>
                  <a:schemeClr val="accent6">
                    <a:lumMod val="50000"/>
                  </a:schemeClr>
                </a:solidFill>
                <a:latin typeface="Bahnschrift Condensed" panose="020B0502040204020203" pitchFamily="34" charset="0"/>
              </a:rPr>
            </a:br>
            <a:r>
              <a:rPr lang="en-US" sz="4900" b="1" u="sng" dirty="0">
                <a:solidFill>
                  <a:schemeClr val="accent6">
                    <a:lumMod val="50000"/>
                  </a:schemeClr>
                </a:solidFill>
                <a:latin typeface="Bahnschrift Condensed" panose="020B0502040204020203" pitchFamily="34" charset="0"/>
              </a:rPr>
              <a:t>Past </a:t>
            </a:r>
            <a:r>
              <a:rPr lang="en-US" sz="4900" b="1" u="sng" dirty="0" smtClean="0">
                <a:solidFill>
                  <a:schemeClr val="accent6">
                    <a:lumMod val="50000"/>
                  </a:schemeClr>
                </a:solidFill>
                <a:latin typeface="Bahnschrift Condensed" panose="020B0502040204020203" pitchFamily="34" charset="0"/>
              </a:rPr>
              <a:t>Perfect</a:t>
            </a:r>
            <a:r>
              <a:rPr lang="ru-RU" sz="4900" b="1" u="sng" dirty="0" smtClean="0">
                <a:solidFill>
                  <a:schemeClr val="accent6">
                    <a:lumMod val="50000"/>
                  </a:schemeClr>
                </a:solidFill>
                <a:latin typeface="Bahnschrift Condensed" panose="020B0502040204020203" pitchFamily="34" charset="0"/>
              </a:rPr>
              <a:t/>
            </a:r>
            <a:br>
              <a:rPr lang="ru-RU" sz="4900" b="1" u="sng" dirty="0" smtClean="0">
                <a:solidFill>
                  <a:schemeClr val="accent6">
                    <a:lumMod val="50000"/>
                  </a:schemeClr>
                </a:solidFill>
                <a:latin typeface="Bahnschrift Condensed" panose="020B0502040204020203" pitchFamily="34" charset="0"/>
              </a:rPr>
            </a:br>
            <a:r>
              <a:rPr lang="en-US" sz="4900" b="1" u="sng" dirty="0" smtClean="0">
                <a:solidFill>
                  <a:schemeClr val="accent6">
                    <a:lumMod val="50000"/>
                  </a:schemeClr>
                </a:solidFill>
                <a:latin typeface="Bahnschrift Condensed" panose="020B0502040204020203" pitchFamily="34" charset="0"/>
              </a:rPr>
              <a:t>Past </a:t>
            </a:r>
            <a:r>
              <a:rPr lang="en-US" sz="4900" b="1" u="sng" dirty="0">
                <a:solidFill>
                  <a:schemeClr val="accent6">
                    <a:lumMod val="50000"/>
                  </a:schemeClr>
                </a:solidFill>
                <a:latin typeface="Bahnschrift Condensed" panose="020B0502040204020203" pitchFamily="34" charset="0"/>
              </a:rPr>
              <a:t>Perfect Continuous</a:t>
            </a:r>
            <a:r>
              <a:rPr lang="en-US" dirty="0"/>
              <a:t/>
            </a:r>
            <a:br>
              <a:rPr lang="en-US" dirty="0"/>
            </a:br>
            <a:endParaRPr lang="ru-RU" dirty="0"/>
          </a:p>
        </p:txBody>
      </p:sp>
      <p:pic>
        <p:nvPicPr>
          <p:cNvPr id="3" name="Рисунок 2"/>
          <p:cNvPicPr>
            <a:picLocks noChangeAspect="1"/>
          </p:cNvPicPr>
          <p:nvPr/>
        </p:nvPicPr>
        <p:blipFill>
          <a:blip r:embed="rId2"/>
          <a:stretch>
            <a:fillRect/>
          </a:stretch>
        </p:blipFill>
        <p:spPr>
          <a:xfrm>
            <a:off x="6273142" y="933837"/>
            <a:ext cx="5002599" cy="5002599"/>
          </a:xfrm>
          <a:prstGeom prst="rect">
            <a:avLst/>
          </a:prstGeom>
        </p:spPr>
      </p:pic>
    </p:spTree>
    <p:extLst>
      <p:ext uri="{BB962C8B-B14F-4D97-AF65-F5344CB8AC3E}">
        <p14:creationId xmlns:p14="http://schemas.microsoft.com/office/powerpoint/2010/main" val="3456450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434" y="108647"/>
            <a:ext cx="10515600" cy="1325563"/>
          </a:xfrm>
        </p:spPr>
        <p:txBody>
          <a:bodyPr/>
          <a:lstStyle/>
          <a:p>
            <a:r>
              <a:rPr lang="en-US" dirty="0" smtClean="0">
                <a:solidFill>
                  <a:srgbClr val="FFC000"/>
                </a:solidFill>
                <a:latin typeface="Bahnschrift SemiBold SemiConden" panose="020B0502040204020203" pitchFamily="34" charset="0"/>
              </a:rPr>
              <a:t>Find synonyms</a:t>
            </a:r>
            <a:endParaRPr lang="ru-RU" dirty="0">
              <a:solidFill>
                <a:srgbClr val="FFC000"/>
              </a:solidFill>
              <a:latin typeface="Bahnschrift SemiBold SemiConden" panose="020B0502040204020203" pitchFamily="34" charset="0"/>
            </a:endParaRPr>
          </a:p>
        </p:txBody>
      </p:sp>
      <p:pic>
        <p:nvPicPr>
          <p:cNvPr id="3" name="Рисунок 2"/>
          <p:cNvPicPr>
            <a:picLocks noChangeAspect="1"/>
          </p:cNvPicPr>
          <p:nvPr/>
        </p:nvPicPr>
        <p:blipFill>
          <a:blip r:embed="rId2"/>
          <a:stretch>
            <a:fillRect/>
          </a:stretch>
        </p:blipFill>
        <p:spPr>
          <a:xfrm>
            <a:off x="3274160" y="1280996"/>
            <a:ext cx="8810625" cy="5143500"/>
          </a:xfrm>
          <a:prstGeom prst="rect">
            <a:avLst/>
          </a:prstGeom>
        </p:spPr>
      </p:pic>
    </p:spTree>
    <p:extLst>
      <p:ext uri="{BB962C8B-B14F-4D97-AF65-F5344CB8AC3E}">
        <p14:creationId xmlns:p14="http://schemas.microsoft.com/office/powerpoint/2010/main" val="13894012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4469" y="3211551"/>
            <a:ext cx="8772871" cy="653625"/>
          </a:xfrm>
        </p:spPr>
        <p:txBody>
          <a:bodyPr>
            <a:noAutofit/>
          </a:bodyPr>
          <a:lstStyle/>
          <a:p>
            <a:r>
              <a:rPr lang="en-US" sz="2000" b="1" dirty="0"/>
              <a:t>The Boy Who Never Told a Lie.</a:t>
            </a:r>
            <a:r>
              <a:rPr lang="en-US" sz="2000" dirty="0"/>
              <a:t/>
            </a:r>
            <a:br>
              <a:rPr lang="en-US" sz="2000" dirty="0"/>
            </a:br>
            <a:r>
              <a:rPr lang="en-US" sz="2000" dirty="0"/>
              <a:t>Once there was a little boy,</a:t>
            </a:r>
            <a:br>
              <a:rPr lang="en-US" sz="2000" dirty="0"/>
            </a:br>
            <a:r>
              <a:rPr lang="en-US" sz="2000" dirty="0"/>
              <a:t>With curly hair and </a:t>
            </a:r>
            <a:r>
              <a:rPr lang="en-US" sz="2000" dirty="0" smtClean="0"/>
              <a:t>… eye </a:t>
            </a:r>
            <a:r>
              <a:rPr lang="en-US" sz="2000" dirty="0"/>
              <a:t>-</a:t>
            </a:r>
            <a:br>
              <a:rPr lang="en-US" sz="2000" dirty="0"/>
            </a:br>
            <a:r>
              <a:rPr lang="en-US" sz="2000" dirty="0"/>
              <a:t>A boy who always told the truth,</a:t>
            </a:r>
            <a:br>
              <a:rPr lang="en-US" sz="2000" dirty="0"/>
            </a:br>
            <a:r>
              <a:rPr lang="en-US" sz="2000" dirty="0"/>
              <a:t>And never, never told a lie.</a:t>
            </a:r>
            <a:br>
              <a:rPr lang="en-US" sz="2000" dirty="0"/>
            </a:br>
            <a:r>
              <a:rPr lang="en-US" sz="2000" dirty="0" smtClean="0"/>
              <a:t/>
            </a:r>
            <a:br>
              <a:rPr lang="en-US" sz="2000" dirty="0" smtClean="0"/>
            </a:br>
            <a:r>
              <a:rPr lang="en-US" sz="2000" dirty="0" smtClean="0"/>
              <a:t>And </a:t>
            </a:r>
            <a:r>
              <a:rPr lang="en-US" sz="2000" dirty="0"/>
              <a:t>when he </a:t>
            </a:r>
            <a:r>
              <a:rPr lang="en-US" sz="2000" dirty="0" smtClean="0"/>
              <a:t>… off </a:t>
            </a:r>
            <a:r>
              <a:rPr lang="en-US" sz="2000" dirty="0"/>
              <a:t>to school,</a:t>
            </a:r>
            <a:br>
              <a:rPr lang="en-US" sz="2000" dirty="0"/>
            </a:br>
            <a:r>
              <a:rPr lang="en-US" sz="2000" dirty="0"/>
              <a:t>The children all about would cry,</a:t>
            </a:r>
            <a:br>
              <a:rPr lang="en-US" sz="2000" dirty="0"/>
            </a:br>
            <a:r>
              <a:rPr lang="en-US" sz="2000" dirty="0"/>
              <a:t>’There goes the </a:t>
            </a:r>
            <a:r>
              <a:rPr lang="en-US" sz="2000" dirty="0" smtClean="0"/>
              <a:t>… boy </a:t>
            </a:r>
            <a:r>
              <a:rPr lang="en-US" sz="2000" dirty="0"/>
              <a:t>-</a:t>
            </a:r>
            <a:br>
              <a:rPr lang="en-US" sz="2000" dirty="0"/>
            </a:br>
            <a:r>
              <a:rPr lang="en-US" sz="2000" dirty="0"/>
              <a:t>The boy that never tells a lie.’</a:t>
            </a:r>
            <a:br>
              <a:rPr lang="en-US" sz="2000" dirty="0"/>
            </a:br>
            <a:r>
              <a:rPr lang="en-US" sz="2000" dirty="0" smtClean="0"/>
              <a:t/>
            </a:r>
            <a:br>
              <a:rPr lang="en-US" sz="2000" dirty="0" smtClean="0"/>
            </a:br>
            <a:r>
              <a:rPr lang="en-US" sz="2000" dirty="0" smtClean="0"/>
              <a:t>And </a:t>
            </a:r>
            <a:r>
              <a:rPr lang="en-US" sz="2000" dirty="0"/>
              <a:t>everybody loved him so,</a:t>
            </a:r>
            <a:br>
              <a:rPr lang="en-US" sz="2000" dirty="0"/>
            </a:br>
            <a:r>
              <a:rPr lang="en-US" sz="2000" dirty="0" smtClean="0"/>
              <a:t>Because </a:t>
            </a:r>
            <a:r>
              <a:rPr lang="en-US" sz="2000" dirty="0"/>
              <a:t>he always told the truth,</a:t>
            </a:r>
            <a:br>
              <a:rPr lang="en-US" sz="2000" dirty="0"/>
            </a:br>
            <a:r>
              <a:rPr lang="en-US" sz="2000" dirty="0"/>
              <a:t>That every day, as </a:t>
            </a:r>
            <a:r>
              <a:rPr lang="en-US" sz="2000" dirty="0" smtClean="0"/>
              <a:t>he … ,</a:t>
            </a:r>
            <a:r>
              <a:rPr lang="en-US" sz="2000" dirty="0"/>
              <a:t/>
            </a:r>
            <a:br>
              <a:rPr lang="en-US" sz="2000" dirty="0"/>
            </a:br>
            <a:r>
              <a:rPr lang="en-US" sz="2000" dirty="0" err="1"/>
              <a:t>’Twas</a:t>
            </a:r>
            <a:r>
              <a:rPr lang="en-US" sz="2000" dirty="0"/>
              <a:t> said, ‘There goes the </a:t>
            </a:r>
            <a:r>
              <a:rPr lang="en-US" sz="2000" dirty="0" smtClean="0"/>
              <a:t>… youth</a:t>
            </a:r>
            <a:r>
              <a:rPr lang="en-US" sz="2000" dirty="0"/>
              <a:t>.’</a:t>
            </a:r>
            <a:br>
              <a:rPr lang="en-US" sz="2000" dirty="0"/>
            </a:br>
            <a:r>
              <a:rPr lang="en-US" sz="2000" dirty="0" smtClean="0"/>
              <a:t/>
            </a:r>
            <a:br>
              <a:rPr lang="en-US" sz="2000" dirty="0" smtClean="0"/>
            </a:br>
            <a:r>
              <a:rPr lang="en-US" sz="2000" dirty="0"/>
              <a:t/>
            </a:r>
            <a:br>
              <a:rPr lang="en-US" sz="2000" dirty="0"/>
            </a:br>
            <a:r>
              <a:rPr lang="en-US" sz="2000" dirty="0" smtClean="0"/>
              <a:t>And </a:t>
            </a:r>
            <a:r>
              <a:rPr lang="en-US" sz="2000" dirty="0"/>
              <a:t>when the people that stood near</a:t>
            </a:r>
            <a:br>
              <a:rPr lang="en-US" sz="2000" dirty="0"/>
            </a:br>
            <a:r>
              <a:rPr lang="en-US" sz="2000" dirty="0"/>
              <a:t>Would </a:t>
            </a:r>
            <a:r>
              <a:rPr lang="en-US" sz="2000" dirty="0" smtClean="0"/>
              <a:t>… to </a:t>
            </a:r>
            <a:r>
              <a:rPr lang="en-US" sz="2000" dirty="0"/>
              <a:t>ask the reason why,</a:t>
            </a:r>
            <a:br>
              <a:rPr lang="en-US" sz="2000" dirty="0"/>
            </a:br>
            <a:r>
              <a:rPr lang="en-US" sz="2000" dirty="0"/>
              <a:t>The answer would be always this:</a:t>
            </a:r>
            <a:br>
              <a:rPr lang="en-US" sz="2000" dirty="0"/>
            </a:br>
            <a:r>
              <a:rPr lang="en-US" sz="2000" dirty="0"/>
              <a:t>’Because he never tells </a:t>
            </a:r>
            <a:r>
              <a:rPr lang="en-US" sz="2000" dirty="0" smtClean="0"/>
              <a:t>a … .</a:t>
            </a:r>
            <a:r>
              <a:rPr lang="en-US" dirty="0"/>
              <a:t/>
            </a:r>
            <a:br>
              <a:rPr lang="en-US" dirty="0"/>
            </a:br>
            <a:endParaRPr lang="ru-RU" dirty="0">
              <a:solidFill>
                <a:srgbClr val="FFC000"/>
              </a:solidFill>
              <a:latin typeface="Bahnschrift SemiBold SemiConden" panose="020B0502040204020203" pitchFamily="34" charset="0"/>
            </a:endParaRPr>
          </a:p>
        </p:txBody>
      </p:sp>
      <p:pic>
        <p:nvPicPr>
          <p:cNvPr id="4" name="Рисунок 3"/>
          <p:cNvPicPr>
            <a:picLocks noChangeAspect="1"/>
          </p:cNvPicPr>
          <p:nvPr/>
        </p:nvPicPr>
        <p:blipFill>
          <a:blip r:embed="rId2"/>
          <a:stretch>
            <a:fillRect/>
          </a:stretch>
        </p:blipFill>
        <p:spPr>
          <a:xfrm>
            <a:off x="4631821" y="163087"/>
            <a:ext cx="7210425" cy="6286500"/>
          </a:xfrm>
          <a:prstGeom prst="rect">
            <a:avLst/>
          </a:prstGeom>
        </p:spPr>
      </p:pic>
    </p:spTree>
    <p:extLst>
      <p:ext uri="{BB962C8B-B14F-4D97-AF65-F5344CB8AC3E}">
        <p14:creationId xmlns:p14="http://schemas.microsoft.com/office/powerpoint/2010/main" val="31465002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6073" y="1223769"/>
            <a:ext cx="10515600" cy="1325563"/>
          </a:xfrm>
        </p:spPr>
        <p:txBody>
          <a:bodyPr>
            <a:noAutofit/>
          </a:bodyPr>
          <a:lstStyle/>
          <a:p>
            <a:r>
              <a:rPr lang="en-US" sz="3600" dirty="0" smtClean="0">
                <a:solidFill>
                  <a:schemeClr val="accent6">
                    <a:lumMod val="75000"/>
                  </a:schemeClr>
                </a:solidFill>
                <a:latin typeface="Bahnschrift SemiBold SemiConden" panose="020B0502040204020203" pitchFamily="34" charset="0"/>
              </a:rPr>
              <a:t>(1)…Ted Shell is (2) ... worker. He works at (3)... factory. It’s not in (4) ... center of the city. Every morning he has (5)... breakfast and (6) ... cup of tea. Then he goes to (7)... work by (8)... bus. He works till five o’clock in (9)... afternoon. He has (10)... son. His name is Fred. Fred goes to (11)... school. He likes (12) ... literature. Fred is (13)... good pupil. He also likes (14) ... sports.</a:t>
            </a:r>
            <a:endParaRPr lang="ru-RU" sz="3600" dirty="0">
              <a:solidFill>
                <a:schemeClr val="accent6">
                  <a:lumMod val="75000"/>
                </a:schemeClr>
              </a:solidFill>
              <a:latin typeface="Bahnschrift SemiBold SemiConden" panose="020B0502040204020203" pitchFamily="34" charset="0"/>
            </a:endParaRPr>
          </a:p>
        </p:txBody>
      </p:sp>
      <p:pic>
        <p:nvPicPr>
          <p:cNvPr id="3" name="Рисунок 2"/>
          <p:cNvPicPr>
            <a:picLocks noChangeAspect="1"/>
          </p:cNvPicPr>
          <p:nvPr/>
        </p:nvPicPr>
        <p:blipFill>
          <a:blip r:embed="rId2"/>
          <a:stretch>
            <a:fillRect/>
          </a:stretch>
        </p:blipFill>
        <p:spPr>
          <a:xfrm>
            <a:off x="5343873" y="4384199"/>
            <a:ext cx="6266985" cy="2473801"/>
          </a:xfrm>
          <a:prstGeom prst="rect">
            <a:avLst/>
          </a:prstGeom>
        </p:spPr>
      </p:pic>
      <p:sp>
        <p:nvSpPr>
          <p:cNvPr id="4" name="TextBox 3"/>
          <p:cNvSpPr txBox="1"/>
          <p:nvPr/>
        </p:nvSpPr>
        <p:spPr>
          <a:xfrm>
            <a:off x="702527" y="4384199"/>
            <a:ext cx="3708323" cy="2123658"/>
          </a:xfrm>
          <a:prstGeom prst="rect">
            <a:avLst/>
          </a:prstGeom>
          <a:noFill/>
        </p:spPr>
        <p:txBody>
          <a:bodyPr wrap="none" rtlCol="0">
            <a:spAutoFit/>
          </a:bodyPr>
          <a:lstStyle/>
          <a:p>
            <a:pPr marL="342900" indent="-342900">
              <a:buAutoNum type="arabicParenR"/>
            </a:pPr>
            <a:r>
              <a:rPr lang="en-US" sz="2400" i="1" dirty="0" smtClean="0">
                <a:solidFill>
                  <a:schemeClr val="accent6">
                    <a:lumMod val="75000"/>
                  </a:schemeClr>
                </a:solidFill>
              </a:rPr>
              <a:t>Where </a:t>
            </a:r>
            <a:r>
              <a:rPr lang="en-US" sz="2400" i="1" dirty="0">
                <a:solidFill>
                  <a:schemeClr val="accent6">
                    <a:lumMod val="75000"/>
                  </a:schemeClr>
                </a:solidFill>
              </a:rPr>
              <a:t>does ted work</a:t>
            </a:r>
            <a:r>
              <a:rPr lang="en-US" sz="2400" i="1" dirty="0" smtClean="0">
                <a:solidFill>
                  <a:schemeClr val="accent6">
                    <a:lumMod val="75000"/>
                  </a:schemeClr>
                </a:solidFill>
              </a:rPr>
              <a:t>?</a:t>
            </a:r>
            <a:endParaRPr lang="ru-RU" sz="2400" i="1" dirty="0" smtClean="0">
              <a:solidFill>
                <a:schemeClr val="accent6">
                  <a:lumMod val="75000"/>
                </a:schemeClr>
              </a:solidFill>
            </a:endParaRPr>
          </a:p>
          <a:p>
            <a:pPr marL="342900" indent="-342900">
              <a:buAutoNum type="arabicParenR"/>
            </a:pPr>
            <a:r>
              <a:rPr lang="en-US" sz="2400" i="1" dirty="0">
                <a:solidFill>
                  <a:schemeClr val="accent6">
                    <a:lumMod val="75000"/>
                  </a:schemeClr>
                </a:solidFill>
              </a:rPr>
              <a:t>How long does </a:t>
            </a:r>
            <a:r>
              <a:rPr lang="en-US" sz="2400" i="1" dirty="0" smtClean="0">
                <a:solidFill>
                  <a:schemeClr val="accent6">
                    <a:lumMod val="75000"/>
                  </a:schemeClr>
                </a:solidFill>
              </a:rPr>
              <a:t>he </a:t>
            </a:r>
            <a:r>
              <a:rPr lang="en-US" sz="2400" i="1" dirty="0">
                <a:solidFill>
                  <a:schemeClr val="accent6">
                    <a:lumMod val="75000"/>
                  </a:schemeClr>
                </a:solidFill>
              </a:rPr>
              <a:t>work</a:t>
            </a:r>
            <a:r>
              <a:rPr lang="en-US" sz="2400" i="1" dirty="0" smtClean="0">
                <a:solidFill>
                  <a:schemeClr val="accent6">
                    <a:lumMod val="75000"/>
                  </a:schemeClr>
                </a:solidFill>
              </a:rPr>
              <a:t>?</a:t>
            </a:r>
          </a:p>
          <a:p>
            <a:pPr marL="342900" indent="-342900">
              <a:buAutoNum type="arabicParenR"/>
            </a:pPr>
            <a:r>
              <a:rPr lang="en-US" sz="2400" i="1" dirty="0">
                <a:solidFill>
                  <a:schemeClr val="accent6">
                    <a:lumMod val="75000"/>
                  </a:schemeClr>
                </a:solidFill>
              </a:rPr>
              <a:t>What are </a:t>
            </a:r>
            <a:r>
              <a:rPr lang="en-US" sz="2400" i="1" dirty="0" smtClean="0">
                <a:solidFill>
                  <a:schemeClr val="accent6">
                    <a:lumMod val="75000"/>
                  </a:schemeClr>
                </a:solidFill>
              </a:rPr>
              <a:t>Fred's hobbies</a:t>
            </a:r>
            <a:r>
              <a:rPr lang="ru-RU" sz="2400" i="1" dirty="0" smtClean="0">
                <a:solidFill>
                  <a:schemeClr val="accent6">
                    <a:lumMod val="75000"/>
                  </a:schemeClr>
                </a:solidFill>
              </a:rPr>
              <a:t>?</a:t>
            </a:r>
          </a:p>
          <a:p>
            <a:pPr marL="342900" indent="-342900">
              <a:buAutoNum type="arabicParenR"/>
            </a:pPr>
            <a:r>
              <a:rPr lang="en-US" sz="2400" i="1" dirty="0">
                <a:solidFill>
                  <a:schemeClr val="accent6">
                    <a:lumMod val="75000"/>
                  </a:schemeClr>
                </a:solidFill>
              </a:rPr>
              <a:t>Who is Fred?</a:t>
            </a:r>
            <a:endParaRPr lang="ru-RU" sz="2400" i="1" dirty="0" smtClean="0">
              <a:solidFill>
                <a:schemeClr val="accent6">
                  <a:lumMod val="75000"/>
                </a:schemeClr>
              </a:solidFill>
            </a:endParaRPr>
          </a:p>
          <a:p>
            <a:pPr marL="342900" indent="-342900">
              <a:buAutoNum type="arabicParenR"/>
            </a:pPr>
            <a:endParaRPr lang="ru-RU" dirty="0" smtClean="0"/>
          </a:p>
          <a:p>
            <a:pPr marL="342900" indent="-342900">
              <a:buAutoNum type="arabicParenR"/>
            </a:pPr>
            <a:endParaRPr lang="ru-RU" dirty="0"/>
          </a:p>
        </p:txBody>
      </p:sp>
    </p:spTree>
    <p:extLst>
      <p:ext uri="{BB962C8B-B14F-4D97-AF65-F5344CB8AC3E}">
        <p14:creationId xmlns:p14="http://schemas.microsoft.com/office/powerpoint/2010/main" val="22518926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ovcominvest.ru/uploads/products/563_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256478" y="315951"/>
            <a:ext cx="3564131" cy="2784477"/>
          </a:xfrm>
          <a:prstGeom prst="rect">
            <a:avLst/>
          </a:prstGeom>
          <a:noFill/>
          <a:extLst>
            <a:ext uri="{909E8E84-426E-40DD-AFC4-6F175D3DCCD1}">
              <a14:hiddenFill xmlns:a14="http://schemas.microsoft.com/office/drawing/2010/main">
                <a:solidFill>
                  <a:srgbClr val="FFFFFF"/>
                </a:solidFill>
              </a14:hiddenFill>
            </a:ext>
          </a:extLst>
        </p:spPr>
      </p:pic>
      <p:pic>
        <p:nvPicPr>
          <p:cNvPr id="8" name="Рисунок 7"/>
          <p:cNvPicPr>
            <a:picLocks noChangeAspect="1"/>
          </p:cNvPicPr>
          <p:nvPr/>
        </p:nvPicPr>
        <p:blipFill>
          <a:blip r:embed="rId3"/>
          <a:stretch>
            <a:fillRect/>
          </a:stretch>
        </p:blipFill>
        <p:spPr>
          <a:xfrm>
            <a:off x="3920970" y="315951"/>
            <a:ext cx="3394230" cy="2810107"/>
          </a:xfrm>
          <a:prstGeom prst="rect">
            <a:avLst/>
          </a:prstGeom>
        </p:spPr>
      </p:pic>
      <p:pic>
        <p:nvPicPr>
          <p:cNvPr id="9" name="Рисунок 8"/>
          <p:cNvPicPr>
            <a:picLocks noChangeAspect="1"/>
          </p:cNvPicPr>
          <p:nvPr/>
        </p:nvPicPr>
        <p:blipFill>
          <a:blip r:embed="rId4"/>
          <a:stretch>
            <a:fillRect/>
          </a:stretch>
        </p:blipFill>
        <p:spPr>
          <a:xfrm>
            <a:off x="256477" y="3326257"/>
            <a:ext cx="3564132" cy="2673099"/>
          </a:xfrm>
          <a:prstGeom prst="rect">
            <a:avLst/>
          </a:prstGeom>
        </p:spPr>
      </p:pic>
      <p:pic>
        <p:nvPicPr>
          <p:cNvPr id="10" name="Рисунок 9"/>
          <p:cNvPicPr>
            <a:picLocks noChangeAspect="1"/>
          </p:cNvPicPr>
          <p:nvPr/>
        </p:nvPicPr>
        <p:blipFill>
          <a:blip r:embed="rId5"/>
          <a:stretch>
            <a:fillRect/>
          </a:stretch>
        </p:blipFill>
        <p:spPr>
          <a:xfrm>
            <a:off x="3920971" y="3326257"/>
            <a:ext cx="3394229" cy="2673099"/>
          </a:xfrm>
          <a:prstGeom prst="rect">
            <a:avLst/>
          </a:prstGeom>
        </p:spPr>
      </p:pic>
      <p:pic>
        <p:nvPicPr>
          <p:cNvPr id="11" name="Рисунок 10"/>
          <p:cNvPicPr>
            <a:picLocks noChangeAspect="1"/>
          </p:cNvPicPr>
          <p:nvPr/>
        </p:nvPicPr>
        <p:blipFill>
          <a:blip r:embed="rId6"/>
          <a:stretch>
            <a:fillRect/>
          </a:stretch>
        </p:blipFill>
        <p:spPr>
          <a:xfrm>
            <a:off x="7315200" y="568334"/>
            <a:ext cx="4876278" cy="5315647"/>
          </a:xfrm>
          <a:prstGeom prst="rect">
            <a:avLst/>
          </a:prstGeom>
        </p:spPr>
      </p:pic>
    </p:spTree>
    <p:extLst>
      <p:ext uri="{BB962C8B-B14F-4D97-AF65-F5344CB8AC3E}">
        <p14:creationId xmlns:p14="http://schemas.microsoft.com/office/powerpoint/2010/main" val="362033907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1692</TotalTime>
  <Words>365</Words>
  <Application>Microsoft Office PowerPoint</Application>
  <PresentationFormat>Широкоэкранный</PresentationFormat>
  <Paragraphs>11</Paragraphs>
  <Slides>8</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8</vt:i4>
      </vt:variant>
    </vt:vector>
  </HeadingPairs>
  <TitlesOfParts>
    <vt:vector size="15" baseType="lpstr">
      <vt:lpstr>Arial</vt:lpstr>
      <vt:lpstr>Arial Rounded MT Bold</vt:lpstr>
      <vt:lpstr>Bahnschrift Condensed</vt:lpstr>
      <vt:lpstr>Bahnschrift SemiBold SemiConden</vt:lpstr>
      <vt:lpstr>Calibri</vt:lpstr>
      <vt:lpstr>Calibri Light</vt:lpstr>
      <vt:lpstr>Тема Office</vt:lpstr>
      <vt:lpstr>match words and  sounds [ i: ] [ i ]</vt:lpstr>
      <vt:lpstr>Составьте предложение</vt:lpstr>
      <vt:lpstr>Адрес в кратком виде:   Под адресом, пропустив строку, мы пишем:  Обращение:  В первом абзаце (благодарность):  В последнем параграфе, объяснение почему заканчиваем:  Упомяните о дальнейших контактах:  Завершающая фраза-клише:</vt:lpstr>
      <vt:lpstr>Past Continuous Past Perfect Past Perfect Continuous </vt:lpstr>
      <vt:lpstr>Find synonyms</vt:lpstr>
      <vt:lpstr>The Boy Who Never Told a Lie. Once there was a little boy, With curly hair and … eye - A boy who always told the truth, And never, never told a lie.  And when he … off to school, The children all about would cry, ’There goes the … boy - The boy that never tells a lie.’  And everybody loved him so, Because he always told the truth, That every day, as he … , ’Twas said, ‘There goes the … youth.’   And when the people that stood near Would … to ask the reason why, The answer would be always this: ’Because he never tells a … . </vt:lpstr>
      <vt:lpstr>(1)…Ted Shell is (2) ... worker. He works at (3)... factory. It’s not in (4) ... center of the city. Every morning he has (5)... breakfast and (6) ... cup of tea. Then he goes to (7)... work by (8)... bus. He works till five o’clock in (9)... afternoon. He has (10)... son. His name is Fred. Fred goes to (11)... school. He likes (12) ... literature. Fred is (13)... good pupil. He also likes (14) ... sports.</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Наталья Чернышева</dc:creator>
  <cp:lastModifiedBy>Наталья Чернышева</cp:lastModifiedBy>
  <cp:revision>15</cp:revision>
  <dcterms:created xsi:type="dcterms:W3CDTF">2020-05-06T11:54:26Z</dcterms:created>
  <dcterms:modified xsi:type="dcterms:W3CDTF">2020-06-04T10:34:50Z</dcterms:modified>
</cp:coreProperties>
</file>